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8" r:id="rId3"/>
    <p:sldId id="264" r:id="rId4"/>
    <p:sldId id="265" r:id="rId5"/>
    <p:sldId id="266" r:id="rId6"/>
    <p:sldId id="267" r:id="rId7"/>
    <p:sldId id="261" r:id="rId8"/>
    <p:sldId id="269" r:id="rId9"/>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BE7"/>
    <a:srgbClr val="BC8EDE"/>
    <a:srgbClr val="A365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6" autoAdjust="0"/>
    <p:restoredTop sz="94660"/>
  </p:normalViewPr>
  <p:slideViewPr>
    <p:cSldViewPr snapToGrid="0">
      <p:cViewPr varScale="1">
        <p:scale>
          <a:sx n="63" d="100"/>
          <a:sy n="63" d="100"/>
        </p:scale>
        <p:origin x="22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D51B-5E06-4D12-B141-42EEC6D85851}"/>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C4287876-55FA-4F11-9C2E-69DA6901CD5C}"/>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3EA0B315-468C-4580-A525-93324D919A06}"/>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5" name="Footer Placeholder 4">
            <a:extLst>
              <a:ext uri="{FF2B5EF4-FFF2-40B4-BE49-F238E27FC236}">
                <a16:creationId xmlns:a16="http://schemas.microsoft.com/office/drawing/2014/main" id="{7ED800E4-AA03-4DE7-A10E-1DF955B85C0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190E063-6FF8-4D31-87B9-FA5D81CCB419}"/>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389952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B43D-790E-46A5-8781-82E9AF2D8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8C06A7-9290-4AA5-B61F-304962729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13C49-06BE-4330-A49B-D77C64E10CA0}"/>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5" name="Footer Placeholder 4">
            <a:extLst>
              <a:ext uri="{FF2B5EF4-FFF2-40B4-BE49-F238E27FC236}">
                <a16:creationId xmlns:a16="http://schemas.microsoft.com/office/drawing/2014/main" id="{03FD4755-A956-4CC9-AFD9-432020B456F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F958ACF-5C85-47AF-9F17-A17F98141457}"/>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61083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34FA8-6693-48D6-AF48-5E267E6DB265}"/>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047AE-FADE-4D15-831E-00BFBAB9290A}"/>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5850E-C815-4683-B3B6-8CE357AD10CC}"/>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5" name="Footer Placeholder 4">
            <a:extLst>
              <a:ext uri="{FF2B5EF4-FFF2-40B4-BE49-F238E27FC236}">
                <a16:creationId xmlns:a16="http://schemas.microsoft.com/office/drawing/2014/main" id="{8865E51B-CD8F-4997-A4C9-1FBC6DCAF5A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594F7C8-79E9-46B3-A378-49E8F0EAF15A}"/>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76873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5A7F-88E2-43A9-BB34-5039AE807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8C922-0B5E-4BC4-B7F6-3665A0AB8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C10B5-536F-4D93-962D-B56ABB018B44}"/>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5" name="Footer Placeholder 4">
            <a:extLst>
              <a:ext uri="{FF2B5EF4-FFF2-40B4-BE49-F238E27FC236}">
                <a16:creationId xmlns:a16="http://schemas.microsoft.com/office/drawing/2014/main" id="{87EDF54F-5E29-4CDC-9080-6693FEFABC1E}"/>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FF15902-F0BD-4AF2-8025-A78BABC7F62C}"/>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69259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237C-2778-4868-93FE-BBC8049F88FB}"/>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CBB49A88-C0A3-4868-BA79-DDF9DE1CCFC8}"/>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DE76C-5882-40BF-A7BA-D838838FFABC}"/>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5" name="Footer Placeholder 4">
            <a:extLst>
              <a:ext uri="{FF2B5EF4-FFF2-40B4-BE49-F238E27FC236}">
                <a16:creationId xmlns:a16="http://schemas.microsoft.com/office/drawing/2014/main" id="{161605E7-1562-4B36-9B44-795262B9323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A715A6B-899D-4AA2-9B34-68494ECE97EB}"/>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395571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B2D5-3EA2-4A18-9F1F-E5A6DE715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623D9-79E2-4CCD-A77B-91993160A7B0}"/>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DDF79-1C8F-4041-BF14-A76B1EBD70EB}"/>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8BDAA-8B52-42DB-9E47-617EA1CA1860}"/>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6" name="Footer Placeholder 5">
            <a:extLst>
              <a:ext uri="{FF2B5EF4-FFF2-40B4-BE49-F238E27FC236}">
                <a16:creationId xmlns:a16="http://schemas.microsoft.com/office/drawing/2014/main" id="{0B57E676-0C3F-4739-B0EF-14C9EEEFD2E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3EBB3182-74C1-411D-81E3-881C709179E9}"/>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08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932F-2DD8-46FD-9847-ED1B40F11FF8}"/>
              </a:ext>
            </a:extLst>
          </p:cNvPr>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6273E-0B77-47F2-A643-144FC4E3EEA4}"/>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01D4F-CE23-4A07-AB17-4E7F4B845210}"/>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ED707-F9CF-4D0E-B8F3-02C3C2405798}"/>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AFD9-5C3D-49FB-9BF0-582977C3BB62}"/>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9D40C-1905-4705-B08E-C2ECC0BFD360}"/>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8" name="Footer Placeholder 7">
            <a:extLst>
              <a:ext uri="{FF2B5EF4-FFF2-40B4-BE49-F238E27FC236}">
                <a16:creationId xmlns:a16="http://schemas.microsoft.com/office/drawing/2014/main" id="{3AB0A418-91F3-480C-A975-573D28EC1F32}"/>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EE45883D-C50E-4D5E-9379-9CBDDE8D7376}"/>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5377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B390-F359-4E94-A14F-B510354F0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1C5622-E087-4244-8990-17D6087B32DB}"/>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4" name="Footer Placeholder 3">
            <a:extLst>
              <a:ext uri="{FF2B5EF4-FFF2-40B4-BE49-F238E27FC236}">
                <a16:creationId xmlns:a16="http://schemas.microsoft.com/office/drawing/2014/main" id="{36D0E622-0857-49CD-B219-F8CF4094B4EE}"/>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89E66C08-68EB-4B3D-9F11-A451478A300A}"/>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5569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9DFDA-C6F8-478F-A4D2-D8BA4239AA3C}"/>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3" name="Footer Placeholder 2">
            <a:extLst>
              <a:ext uri="{FF2B5EF4-FFF2-40B4-BE49-F238E27FC236}">
                <a16:creationId xmlns:a16="http://schemas.microsoft.com/office/drawing/2014/main" id="{1ED16BE4-41EF-489E-B994-A4C869BD8E88}"/>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B3515B2E-EF05-4A6F-80AC-C2F94F3B6690}"/>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2721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5D75-91D6-4A2E-B360-16885A6CFD73}"/>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A8DE6A9-5440-481C-B1CA-3C743B0A86E1}"/>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B5B95-BAF1-4099-91F4-3300B7113E9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5E408015-2FA3-4899-9705-F54CF3A5A9F1}"/>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6" name="Footer Placeholder 5">
            <a:extLst>
              <a:ext uri="{FF2B5EF4-FFF2-40B4-BE49-F238E27FC236}">
                <a16:creationId xmlns:a16="http://schemas.microsoft.com/office/drawing/2014/main" id="{228F7366-50ED-4898-9F10-A452CBA89561}"/>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76717E05-F651-4A0D-BDA6-527397E490ED}"/>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59389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837B-5AEA-4792-BA68-FD60E7CF835B}"/>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FAC7EC78-FFD4-47A5-91ED-AC04945E69B4}"/>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422FDC8A-FC6B-481D-A8B2-613FF1B675B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4C6194F7-3BC2-4287-982F-FBEAAEAF19B8}"/>
              </a:ext>
            </a:extLst>
          </p:cNvPr>
          <p:cNvSpPr>
            <a:spLocks noGrp="1"/>
          </p:cNvSpPr>
          <p:nvPr>
            <p:ph type="dt" sz="half" idx="10"/>
          </p:nvPr>
        </p:nvSpPr>
        <p:spPr/>
        <p:txBody>
          <a:bodyPr/>
          <a:lstStyle/>
          <a:p>
            <a:fld id="{95D84952-6726-4087-B40D-CBFD1281D366}" type="datetimeFigureOut">
              <a:rPr lang="en-HK" smtClean="0"/>
              <a:t>15/4/2023</a:t>
            </a:fld>
            <a:endParaRPr lang="en-HK"/>
          </a:p>
        </p:txBody>
      </p:sp>
      <p:sp>
        <p:nvSpPr>
          <p:cNvPr id="6" name="Footer Placeholder 5">
            <a:extLst>
              <a:ext uri="{FF2B5EF4-FFF2-40B4-BE49-F238E27FC236}">
                <a16:creationId xmlns:a16="http://schemas.microsoft.com/office/drawing/2014/main" id="{ACBE837C-AEC4-4727-946A-DD61D14750A8}"/>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4D349647-DC1A-44F0-8D1C-13161BA64DE8}"/>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175134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CE2D4-2343-410E-BC7F-0AD30AD8394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E0EA6-6F75-4C70-9FCF-DB766365C272}"/>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B1101-D984-4F5B-9757-FF653107DE58}"/>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95D84952-6726-4087-B40D-CBFD1281D366}" type="datetimeFigureOut">
              <a:rPr lang="en-HK" smtClean="0"/>
              <a:t>15/4/2023</a:t>
            </a:fld>
            <a:endParaRPr lang="en-HK"/>
          </a:p>
        </p:txBody>
      </p:sp>
      <p:sp>
        <p:nvSpPr>
          <p:cNvPr id="5" name="Footer Placeholder 4">
            <a:extLst>
              <a:ext uri="{FF2B5EF4-FFF2-40B4-BE49-F238E27FC236}">
                <a16:creationId xmlns:a16="http://schemas.microsoft.com/office/drawing/2014/main" id="{C97FCA46-C00C-4FC2-8799-1E97ECA509A2}"/>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2E2AB720-346F-49F8-9A07-5BF489C07C31}"/>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8022939-64A9-4D70-BA41-B68AE12F8B57}" type="slidenum">
              <a:rPr lang="en-HK" smtClean="0"/>
              <a:t>‹#›</a:t>
            </a:fld>
            <a:endParaRPr lang="en-HK"/>
          </a:p>
        </p:txBody>
      </p:sp>
    </p:spTree>
    <p:extLst>
      <p:ext uri="{BB962C8B-B14F-4D97-AF65-F5344CB8AC3E}">
        <p14:creationId xmlns:p14="http://schemas.microsoft.com/office/powerpoint/2010/main" val="554861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59F55CEC-68F5-40FE-A9A0-4F24DE827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803728"/>
          </a:xfrm>
          <a:prstGeom prst="rect">
            <a:avLst/>
          </a:prstGeom>
        </p:spPr>
      </p:pic>
      <p:sp>
        <p:nvSpPr>
          <p:cNvPr id="2" name="TextBox 1">
            <a:extLst>
              <a:ext uri="{FF2B5EF4-FFF2-40B4-BE49-F238E27FC236}">
                <a16:creationId xmlns:a16="http://schemas.microsoft.com/office/drawing/2014/main" id="{C71C719E-7374-4E64-83FA-BCF8B0DB0481}"/>
              </a:ext>
            </a:extLst>
          </p:cNvPr>
          <p:cNvSpPr txBox="1"/>
          <p:nvPr/>
        </p:nvSpPr>
        <p:spPr>
          <a:xfrm>
            <a:off x="2806261" y="6570016"/>
            <a:ext cx="2144111" cy="1754326"/>
          </a:xfrm>
          <a:prstGeom prst="rect">
            <a:avLst/>
          </a:prstGeom>
          <a:solidFill>
            <a:srgbClr val="FFFF00"/>
          </a:solidFill>
        </p:spPr>
        <p:txBody>
          <a:bodyPr wrap="square" rtlCol="0">
            <a:spAutoFit/>
          </a:bodyPr>
          <a:lstStyle/>
          <a:p>
            <a:pPr algn="ctr"/>
            <a:r>
              <a:rPr lang="en-HK" sz="5400" dirty="0">
                <a:solidFill>
                  <a:schemeClr val="accent1">
                    <a:lumMod val="75000"/>
                  </a:schemeClr>
                </a:solidFill>
              </a:rPr>
              <a:t>August 2023</a:t>
            </a:r>
          </a:p>
        </p:txBody>
      </p:sp>
    </p:spTree>
    <p:extLst>
      <p:ext uri="{BB962C8B-B14F-4D97-AF65-F5344CB8AC3E}">
        <p14:creationId xmlns:p14="http://schemas.microsoft.com/office/powerpoint/2010/main" val="108137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891"/>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474592" y="503266"/>
            <a:ext cx="2903167" cy="584775"/>
          </a:xfrm>
          <a:custGeom>
            <a:avLst/>
            <a:gdLst>
              <a:gd name="connsiteX0" fmla="*/ 0 w 2903167"/>
              <a:gd name="connsiteY0" fmla="*/ 0 h 584775"/>
              <a:gd name="connsiteX1" fmla="*/ 522570 w 2903167"/>
              <a:gd name="connsiteY1" fmla="*/ 0 h 584775"/>
              <a:gd name="connsiteX2" fmla="*/ 1016108 w 2903167"/>
              <a:gd name="connsiteY2" fmla="*/ 0 h 584775"/>
              <a:gd name="connsiteX3" fmla="*/ 1538679 w 2903167"/>
              <a:gd name="connsiteY3" fmla="*/ 0 h 584775"/>
              <a:gd name="connsiteX4" fmla="*/ 2090280 w 2903167"/>
              <a:gd name="connsiteY4" fmla="*/ 0 h 584775"/>
              <a:gd name="connsiteX5" fmla="*/ 2903167 w 2903167"/>
              <a:gd name="connsiteY5" fmla="*/ 0 h 584775"/>
              <a:gd name="connsiteX6" fmla="*/ 2903167 w 2903167"/>
              <a:gd name="connsiteY6" fmla="*/ 584775 h 584775"/>
              <a:gd name="connsiteX7" fmla="*/ 2264470 w 2903167"/>
              <a:gd name="connsiteY7" fmla="*/ 584775 h 584775"/>
              <a:gd name="connsiteX8" fmla="*/ 1683837 w 2903167"/>
              <a:gd name="connsiteY8" fmla="*/ 584775 h 584775"/>
              <a:gd name="connsiteX9" fmla="*/ 1161267 w 2903167"/>
              <a:gd name="connsiteY9" fmla="*/ 584775 h 584775"/>
              <a:gd name="connsiteX10" fmla="*/ 609665 w 2903167"/>
              <a:gd name="connsiteY10" fmla="*/ 584775 h 584775"/>
              <a:gd name="connsiteX11" fmla="*/ 0 w 2903167"/>
              <a:gd name="connsiteY11" fmla="*/ 584775 h 584775"/>
              <a:gd name="connsiteX12" fmla="*/ 0 w 2903167"/>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3167" h="584775" fill="none" extrusionOk="0">
                <a:moveTo>
                  <a:pt x="0" y="0"/>
                </a:moveTo>
                <a:cubicBezTo>
                  <a:pt x="193896" y="-10129"/>
                  <a:pt x="271863" y="-23482"/>
                  <a:pt x="522570" y="0"/>
                </a:cubicBezTo>
                <a:cubicBezTo>
                  <a:pt x="773277" y="23482"/>
                  <a:pt x="833435" y="2851"/>
                  <a:pt x="1016108" y="0"/>
                </a:cubicBezTo>
                <a:cubicBezTo>
                  <a:pt x="1198781" y="-2851"/>
                  <a:pt x="1413322" y="1377"/>
                  <a:pt x="1538679" y="0"/>
                </a:cubicBezTo>
                <a:cubicBezTo>
                  <a:pt x="1664036" y="-1377"/>
                  <a:pt x="1931183" y="22463"/>
                  <a:pt x="2090280" y="0"/>
                </a:cubicBezTo>
                <a:cubicBezTo>
                  <a:pt x="2249377" y="-22463"/>
                  <a:pt x="2560617" y="-22753"/>
                  <a:pt x="2903167" y="0"/>
                </a:cubicBezTo>
                <a:cubicBezTo>
                  <a:pt x="2894660" y="193892"/>
                  <a:pt x="2885874" y="392560"/>
                  <a:pt x="2903167" y="584775"/>
                </a:cubicBezTo>
                <a:cubicBezTo>
                  <a:pt x="2754154" y="582351"/>
                  <a:pt x="2523536" y="577353"/>
                  <a:pt x="2264470" y="584775"/>
                </a:cubicBezTo>
                <a:cubicBezTo>
                  <a:pt x="2005404" y="592197"/>
                  <a:pt x="1924773" y="556126"/>
                  <a:pt x="1683837" y="584775"/>
                </a:cubicBezTo>
                <a:cubicBezTo>
                  <a:pt x="1442901" y="613424"/>
                  <a:pt x="1284689" y="605088"/>
                  <a:pt x="1161267" y="584775"/>
                </a:cubicBezTo>
                <a:cubicBezTo>
                  <a:pt x="1037845" y="564463"/>
                  <a:pt x="824296" y="560867"/>
                  <a:pt x="609665" y="584775"/>
                </a:cubicBezTo>
                <a:cubicBezTo>
                  <a:pt x="395034" y="608683"/>
                  <a:pt x="257778" y="575376"/>
                  <a:pt x="0" y="584775"/>
                </a:cubicBezTo>
                <a:cubicBezTo>
                  <a:pt x="-22222" y="311476"/>
                  <a:pt x="-23335" y="220037"/>
                  <a:pt x="0" y="0"/>
                </a:cubicBezTo>
                <a:close/>
              </a:path>
              <a:path w="2903167" h="584775" stroke="0" extrusionOk="0">
                <a:moveTo>
                  <a:pt x="0" y="0"/>
                </a:moveTo>
                <a:cubicBezTo>
                  <a:pt x="160714" y="-12636"/>
                  <a:pt x="455950" y="4123"/>
                  <a:pt x="609665" y="0"/>
                </a:cubicBezTo>
                <a:cubicBezTo>
                  <a:pt x="763380" y="-4123"/>
                  <a:pt x="1018542" y="-4227"/>
                  <a:pt x="1190298" y="0"/>
                </a:cubicBezTo>
                <a:cubicBezTo>
                  <a:pt x="1362054" y="4227"/>
                  <a:pt x="1575122" y="-9453"/>
                  <a:pt x="1770932" y="0"/>
                </a:cubicBezTo>
                <a:cubicBezTo>
                  <a:pt x="1966742" y="9453"/>
                  <a:pt x="2550854" y="-18798"/>
                  <a:pt x="2903167" y="0"/>
                </a:cubicBezTo>
                <a:cubicBezTo>
                  <a:pt x="2913562" y="177521"/>
                  <a:pt x="2879352" y="361841"/>
                  <a:pt x="2903167" y="584775"/>
                </a:cubicBezTo>
                <a:cubicBezTo>
                  <a:pt x="2752985" y="590329"/>
                  <a:pt x="2544967" y="575395"/>
                  <a:pt x="2409629" y="584775"/>
                </a:cubicBezTo>
                <a:cubicBezTo>
                  <a:pt x="2274291" y="594155"/>
                  <a:pt x="2134076" y="562142"/>
                  <a:pt x="1887059" y="584775"/>
                </a:cubicBezTo>
                <a:cubicBezTo>
                  <a:pt x="1640042" y="607409"/>
                  <a:pt x="1596124" y="591741"/>
                  <a:pt x="1306425" y="584775"/>
                </a:cubicBezTo>
                <a:cubicBezTo>
                  <a:pt x="1016726" y="577809"/>
                  <a:pt x="938073" y="597909"/>
                  <a:pt x="667728" y="584775"/>
                </a:cubicBezTo>
                <a:cubicBezTo>
                  <a:pt x="397383" y="571641"/>
                  <a:pt x="296892" y="594093"/>
                  <a:pt x="0" y="584775"/>
                </a:cubicBezTo>
                <a:cubicBezTo>
                  <a:pt x="23068" y="349532"/>
                  <a:pt x="-5074" y="14762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Fun With English</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graphicFrame>
        <p:nvGraphicFramePr>
          <p:cNvPr id="5" name="Table 4">
            <a:extLst>
              <a:ext uri="{FF2B5EF4-FFF2-40B4-BE49-F238E27FC236}">
                <a16:creationId xmlns:a16="http://schemas.microsoft.com/office/drawing/2014/main" id="{DCBFD345-CE50-415D-B7FB-C03721E9E885}"/>
              </a:ext>
            </a:extLst>
          </p:cNvPr>
          <p:cNvGraphicFramePr>
            <a:graphicFrameLocks noGrp="1"/>
          </p:cNvGraphicFramePr>
          <p:nvPr>
            <p:extLst>
              <p:ext uri="{D42A27DB-BD31-4B8C-83A1-F6EECF244321}">
                <p14:modId xmlns:p14="http://schemas.microsoft.com/office/powerpoint/2010/main" val="39451946"/>
              </p:ext>
            </p:extLst>
          </p:nvPr>
        </p:nvGraphicFramePr>
        <p:xfrm>
          <a:off x="294165" y="2672336"/>
          <a:ext cx="6391688" cy="1599638"/>
        </p:xfrm>
        <a:graphic>
          <a:graphicData uri="http://schemas.openxmlformats.org/drawingml/2006/table">
            <a:tbl>
              <a:tblPr>
                <a:tableStyleId>{8A107856-5554-42FB-B03E-39F5DBC370BA}</a:tableStyleId>
              </a:tblPr>
              <a:tblGrid>
                <a:gridCol w="583808">
                  <a:extLst>
                    <a:ext uri="{9D8B030D-6E8A-4147-A177-3AD203B41FA5}">
                      <a16:colId xmlns:a16="http://schemas.microsoft.com/office/drawing/2014/main" val="2069820113"/>
                    </a:ext>
                  </a:extLst>
                </a:gridCol>
                <a:gridCol w="505799">
                  <a:extLst>
                    <a:ext uri="{9D8B030D-6E8A-4147-A177-3AD203B41FA5}">
                      <a16:colId xmlns:a16="http://schemas.microsoft.com/office/drawing/2014/main" val="2140213649"/>
                    </a:ext>
                  </a:extLst>
                </a:gridCol>
                <a:gridCol w="660558">
                  <a:extLst>
                    <a:ext uri="{9D8B030D-6E8A-4147-A177-3AD203B41FA5}">
                      <a16:colId xmlns:a16="http://schemas.microsoft.com/office/drawing/2014/main" val="1603372164"/>
                    </a:ext>
                  </a:extLst>
                </a:gridCol>
                <a:gridCol w="1242479">
                  <a:extLst>
                    <a:ext uri="{9D8B030D-6E8A-4147-A177-3AD203B41FA5}">
                      <a16:colId xmlns:a16="http://schemas.microsoft.com/office/drawing/2014/main" val="3387492114"/>
                    </a:ext>
                  </a:extLst>
                </a:gridCol>
                <a:gridCol w="1285257">
                  <a:extLst>
                    <a:ext uri="{9D8B030D-6E8A-4147-A177-3AD203B41FA5}">
                      <a16:colId xmlns:a16="http://schemas.microsoft.com/office/drawing/2014/main" val="126494623"/>
                    </a:ext>
                  </a:extLst>
                </a:gridCol>
                <a:gridCol w="638912">
                  <a:extLst>
                    <a:ext uri="{9D8B030D-6E8A-4147-A177-3AD203B41FA5}">
                      <a16:colId xmlns:a16="http://schemas.microsoft.com/office/drawing/2014/main" val="1591435987"/>
                    </a:ext>
                  </a:extLst>
                </a:gridCol>
                <a:gridCol w="1474875">
                  <a:extLst>
                    <a:ext uri="{9D8B030D-6E8A-4147-A177-3AD203B41FA5}">
                      <a16:colId xmlns:a16="http://schemas.microsoft.com/office/drawing/2014/main" val="3679333660"/>
                    </a:ext>
                  </a:extLst>
                </a:gridCol>
              </a:tblGrid>
              <a:tr h="234876">
                <a:tc>
                  <a:txBody>
                    <a:bodyPr/>
                    <a:lstStyle/>
                    <a:p>
                      <a:pPr algn="ctr">
                        <a:lnSpc>
                          <a:spcPts val="1400"/>
                        </a:lnSpc>
                      </a:pPr>
                      <a:r>
                        <a:rPr lang="en-US" sz="1400" kern="0" dirty="0">
                          <a:effectLst/>
                        </a:rPr>
                        <a:t>Code</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a:effectLst/>
                        </a:rPr>
                        <a:t>Age</a:t>
                      </a:r>
                      <a:endParaRPr lang="en-HK" sz="18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Day</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Time</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gridSpan="2">
                  <a:txBody>
                    <a:bodyPr/>
                    <a:lstStyle/>
                    <a:p>
                      <a:pPr algn="ctr">
                        <a:lnSpc>
                          <a:spcPts val="1400"/>
                        </a:lnSpc>
                      </a:pPr>
                      <a:r>
                        <a:rPr lang="en-US" sz="1400" kern="0">
                          <a:effectLst/>
                        </a:rPr>
                        <a:t>Fee</a:t>
                      </a:r>
                      <a:endParaRPr lang="en-HK" sz="18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hMerge="1">
                  <a:txBody>
                    <a:bodyPr/>
                    <a:lstStyle/>
                    <a:p>
                      <a:endParaRPr lang="en-HK"/>
                    </a:p>
                  </a:txBody>
                  <a:tcPr/>
                </a:tc>
                <a:tc>
                  <a:txBody>
                    <a:bodyPr/>
                    <a:lstStyle/>
                    <a:p>
                      <a:pPr algn="ctr">
                        <a:lnSpc>
                          <a:spcPts val="1400"/>
                        </a:lnSpc>
                      </a:pPr>
                      <a:r>
                        <a:rPr lang="en-US" sz="1400" kern="0" dirty="0">
                          <a:effectLst/>
                        </a:rPr>
                        <a:t>Class Dates </a:t>
                      </a:r>
                    </a:p>
                    <a:p>
                      <a:pPr algn="ctr">
                        <a:lnSpc>
                          <a:spcPts val="1400"/>
                        </a:lnSpc>
                      </a:pPr>
                      <a:r>
                        <a:rPr lang="en-US" sz="1400" kern="0" dirty="0">
                          <a:effectLst/>
                        </a:rPr>
                        <a:t>(3 weeks)</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extLst>
                  <a:ext uri="{0D108BD9-81ED-4DB2-BD59-A6C34878D82A}">
                    <a16:rowId xmlns:a16="http://schemas.microsoft.com/office/drawing/2014/main" val="3598290074"/>
                  </a:ext>
                </a:extLst>
              </a:tr>
              <a:tr h="595806">
                <a:tc>
                  <a:txBody>
                    <a:bodyPr/>
                    <a:lstStyle/>
                    <a:p>
                      <a:pPr algn="ctr">
                        <a:lnSpc>
                          <a:spcPts val="1400"/>
                        </a:lnSpc>
                      </a:pPr>
                      <a:r>
                        <a:rPr lang="en-US" sz="1400" kern="0" dirty="0">
                          <a:effectLst/>
                        </a:rPr>
                        <a:t>E1</a:t>
                      </a:r>
                    </a:p>
                  </a:txBody>
                  <a:tcPr marL="15953" marR="15953" marT="0" marB="0" anchor="ctr"/>
                </a:tc>
                <a:tc rowSpan="2">
                  <a:txBody>
                    <a:bodyPr/>
                    <a:lstStyle/>
                    <a:p>
                      <a:pPr algn="just">
                        <a:lnSpc>
                          <a:spcPts val="1400"/>
                        </a:lnSpc>
                      </a:pPr>
                      <a:r>
                        <a:rPr lang="en-US" sz="1400" kern="0" dirty="0">
                          <a:effectLst/>
                        </a:rPr>
                        <a:t>3 to 6</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Monday </a:t>
                      </a:r>
                      <a:endParaRPr lang="en-HK" sz="1800" kern="100" dirty="0">
                        <a:effectLst/>
                      </a:endParaRPr>
                    </a:p>
                    <a:p>
                      <a:pPr algn="ctr">
                        <a:lnSpc>
                          <a:spcPts val="1400"/>
                        </a:lnSpc>
                      </a:pPr>
                      <a:r>
                        <a:rPr lang="en-US" sz="1400" kern="0" dirty="0">
                          <a:effectLst/>
                        </a:rPr>
                        <a:t>to Friday</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9:30a.m.-12:00p.m.</a:t>
                      </a:r>
                      <a:endParaRPr lang="en-HK" sz="1800" kern="100" dirty="0">
                        <a:effectLst/>
                      </a:endParaRPr>
                    </a:p>
                    <a:p>
                      <a:pPr algn="ctr">
                        <a:lnSpc>
                          <a:spcPts val="1400"/>
                        </a:lnSpc>
                      </a:pPr>
                      <a:r>
                        <a:rPr lang="en-US" sz="1400" kern="0" dirty="0">
                          <a:effectLst/>
                        </a:rPr>
                        <a:t>(A.M Session)</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$4950 </a:t>
                      </a:r>
                      <a:endParaRPr lang="en-HK" sz="1400" kern="100" dirty="0">
                        <a:effectLst/>
                      </a:endParaRPr>
                    </a:p>
                    <a:p>
                      <a:pPr algn="ctr">
                        <a:lnSpc>
                          <a:spcPts val="1400"/>
                        </a:lnSpc>
                      </a:pPr>
                      <a:r>
                        <a:rPr lang="en-US" sz="1400" kern="100" dirty="0">
                          <a:effectLst/>
                        </a:rPr>
                        <a:t>(for Think International students only and before the 28</a:t>
                      </a:r>
                      <a:r>
                        <a:rPr lang="en-US" sz="1400" kern="100" baseline="30000" dirty="0">
                          <a:effectLst/>
                        </a:rPr>
                        <a:t>th</a:t>
                      </a:r>
                      <a:r>
                        <a:rPr lang="en-US" sz="1400" kern="100" dirty="0">
                          <a:effectLst/>
                        </a:rPr>
                        <a:t> April)</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$5450 </a:t>
                      </a:r>
                      <a:endParaRPr lang="en-HK" sz="1400" kern="100" dirty="0">
                        <a:effectLst/>
                      </a:endParaRPr>
                    </a:p>
                    <a:p>
                      <a:pPr algn="ctr">
                        <a:lnSpc>
                          <a:spcPts val="1400"/>
                        </a:lnSpc>
                      </a:pPr>
                      <a:r>
                        <a:rPr lang="en-US" sz="1400" kern="100" dirty="0">
                          <a:effectLst/>
                        </a:rPr>
                        <a:t>(for Others)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800"/>
                        </a:lnSpc>
                      </a:pPr>
                      <a:r>
                        <a:rPr lang="en-US" sz="1400" kern="100" dirty="0">
                          <a:effectLst/>
                        </a:rPr>
                        <a:t>10 August (</a:t>
                      </a:r>
                      <a:r>
                        <a:rPr lang="en-US" sz="1400" kern="100" dirty="0" err="1">
                          <a:effectLst/>
                        </a:rPr>
                        <a:t>Thur</a:t>
                      </a:r>
                      <a:r>
                        <a:rPr lang="en-US" sz="1400" kern="100" dirty="0">
                          <a:effectLst/>
                        </a:rPr>
                        <a:t>)</a:t>
                      </a:r>
                      <a:endParaRPr lang="en-HK" sz="1800" kern="100" dirty="0">
                        <a:effectLst/>
                      </a:endParaRPr>
                    </a:p>
                    <a:p>
                      <a:pPr algn="ctr">
                        <a:lnSpc>
                          <a:spcPts val="1800"/>
                        </a:lnSpc>
                      </a:pPr>
                      <a:r>
                        <a:rPr lang="en-US" sz="1400" kern="100" dirty="0">
                          <a:effectLst/>
                        </a:rPr>
                        <a:t>to </a:t>
                      </a:r>
                      <a:endParaRPr lang="en-HK" sz="1800" kern="100" dirty="0">
                        <a:effectLst/>
                      </a:endParaRPr>
                    </a:p>
                    <a:p>
                      <a:pPr algn="ctr">
                        <a:lnSpc>
                          <a:spcPts val="1800"/>
                        </a:lnSpc>
                      </a:pPr>
                      <a:r>
                        <a:rPr lang="en-US" sz="1400" kern="100" dirty="0">
                          <a:effectLst/>
                        </a:rPr>
                        <a:t>30 August (Wed)</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extLst>
                  <a:ext uri="{0D108BD9-81ED-4DB2-BD59-A6C34878D82A}">
                    <a16:rowId xmlns:a16="http://schemas.microsoft.com/office/drawing/2014/main" val="3468366112"/>
                  </a:ext>
                </a:extLst>
              </a:tr>
              <a:tr h="644803">
                <a:tc>
                  <a:txBody>
                    <a:bodyPr/>
                    <a:lstStyle/>
                    <a:p>
                      <a:pPr algn="ctr">
                        <a:lnSpc>
                          <a:spcPts val="1400"/>
                        </a:lnSpc>
                      </a:pPr>
                      <a:r>
                        <a:rPr lang="en-US" sz="1400" kern="0" dirty="0">
                          <a:effectLst/>
                        </a:rPr>
                        <a:t>E2</a:t>
                      </a:r>
                    </a:p>
                  </a:txBody>
                  <a:tcPr marL="15953" marR="15953" marT="0" marB="0" anchor="ctr"/>
                </a:tc>
                <a:tc vMerge="1">
                  <a:txBody>
                    <a:bodyPr/>
                    <a:lstStyle/>
                    <a:p>
                      <a:endParaRPr lang="en-HK"/>
                    </a:p>
                  </a:txBody>
                  <a:tcPr/>
                </a:tc>
                <a:tc vMerge="1">
                  <a:txBody>
                    <a:bodyPr/>
                    <a:lstStyle/>
                    <a:p>
                      <a:endParaRPr lang="en-HK"/>
                    </a:p>
                  </a:txBody>
                  <a:tcPr/>
                </a:tc>
                <a:tc>
                  <a:txBody>
                    <a:bodyPr/>
                    <a:lstStyle/>
                    <a:p>
                      <a:pPr algn="ctr">
                        <a:lnSpc>
                          <a:spcPts val="1400"/>
                        </a:lnSpc>
                      </a:pPr>
                      <a:r>
                        <a:rPr lang="en-US" sz="1400" kern="0" dirty="0">
                          <a:effectLst/>
                        </a:rPr>
                        <a:t>1:00p.m.-3:30p.m.</a:t>
                      </a:r>
                      <a:endParaRPr lang="en-HK" sz="1800" kern="100" dirty="0">
                        <a:effectLst/>
                      </a:endParaRPr>
                    </a:p>
                    <a:p>
                      <a:pPr algn="ctr">
                        <a:lnSpc>
                          <a:spcPts val="1400"/>
                        </a:lnSpc>
                      </a:pPr>
                      <a:r>
                        <a:rPr lang="en-US" sz="1400" kern="0" dirty="0">
                          <a:effectLst/>
                        </a:rPr>
                        <a:t>(P.M. Session)</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vMerge="1">
                  <a:txBody>
                    <a:bodyPr/>
                    <a:lstStyle/>
                    <a:p>
                      <a:endParaRPr lang="en-HK"/>
                    </a:p>
                  </a:txBody>
                  <a:tcPr/>
                </a:tc>
                <a:tc vMerge="1">
                  <a:txBody>
                    <a:bodyPr/>
                    <a:lstStyle/>
                    <a:p>
                      <a:endParaRPr lang="en-HK"/>
                    </a:p>
                  </a:txBody>
                  <a:tcPr/>
                </a:tc>
                <a:tc vMerge="1">
                  <a:txBody>
                    <a:bodyPr/>
                    <a:lstStyle/>
                    <a:p>
                      <a:endParaRPr lang="en-HK"/>
                    </a:p>
                  </a:txBody>
                  <a:tcPr/>
                </a:tc>
                <a:extLst>
                  <a:ext uri="{0D108BD9-81ED-4DB2-BD59-A6C34878D82A}">
                    <a16:rowId xmlns:a16="http://schemas.microsoft.com/office/drawing/2014/main" val="1295423939"/>
                  </a:ext>
                </a:extLst>
              </a:tr>
            </a:tbl>
          </a:graphicData>
        </a:graphic>
      </p:graphicFrame>
      <p:sp>
        <p:nvSpPr>
          <p:cNvPr id="6" name="Rectangle 5">
            <a:extLst>
              <a:ext uri="{FF2B5EF4-FFF2-40B4-BE49-F238E27FC236}">
                <a16:creationId xmlns:a16="http://schemas.microsoft.com/office/drawing/2014/main" id="{2082DA5B-3F67-4D6C-879D-184FD9B8A2E9}"/>
              </a:ext>
            </a:extLst>
          </p:cNvPr>
          <p:cNvSpPr/>
          <p:nvPr/>
        </p:nvSpPr>
        <p:spPr>
          <a:xfrm rot="213353">
            <a:off x="3477163" y="4747434"/>
            <a:ext cx="3209533" cy="1077218"/>
          </a:xfrm>
          <a:custGeom>
            <a:avLst/>
            <a:gdLst>
              <a:gd name="connsiteX0" fmla="*/ 0 w 3209533"/>
              <a:gd name="connsiteY0" fmla="*/ 0 h 1077218"/>
              <a:gd name="connsiteX1" fmla="*/ 577716 w 3209533"/>
              <a:gd name="connsiteY1" fmla="*/ 0 h 1077218"/>
              <a:gd name="connsiteX2" fmla="*/ 1187527 w 3209533"/>
              <a:gd name="connsiteY2" fmla="*/ 0 h 1077218"/>
              <a:gd name="connsiteX3" fmla="*/ 1893624 w 3209533"/>
              <a:gd name="connsiteY3" fmla="*/ 0 h 1077218"/>
              <a:gd name="connsiteX4" fmla="*/ 2599722 w 3209533"/>
              <a:gd name="connsiteY4" fmla="*/ 0 h 1077218"/>
              <a:gd name="connsiteX5" fmla="*/ 3209533 w 3209533"/>
              <a:gd name="connsiteY5" fmla="*/ 0 h 1077218"/>
              <a:gd name="connsiteX6" fmla="*/ 3209533 w 3209533"/>
              <a:gd name="connsiteY6" fmla="*/ 560153 h 1077218"/>
              <a:gd name="connsiteX7" fmla="*/ 3209533 w 3209533"/>
              <a:gd name="connsiteY7" fmla="*/ 1077218 h 1077218"/>
              <a:gd name="connsiteX8" fmla="*/ 2631817 w 3209533"/>
              <a:gd name="connsiteY8" fmla="*/ 1077218 h 1077218"/>
              <a:gd name="connsiteX9" fmla="*/ 1925720 w 3209533"/>
              <a:gd name="connsiteY9" fmla="*/ 1077218 h 1077218"/>
              <a:gd name="connsiteX10" fmla="*/ 1251718 w 3209533"/>
              <a:gd name="connsiteY10" fmla="*/ 1077218 h 1077218"/>
              <a:gd name="connsiteX11" fmla="*/ 609811 w 3209533"/>
              <a:gd name="connsiteY11" fmla="*/ 1077218 h 1077218"/>
              <a:gd name="connsiteX12" fmla="*/ 0 w 3209533"/>
              <a:gd name="connsiteY12" fmla="*/ 1077218 h 1077218"/>
              <a:gd name="connsiteX13" fmla="*/ 0 w 3209533"/>
              <a:gd name="connsiteY13" fmla="*/ 570926 h 1077218"/>
              <a:gd name="connsiteX14" fmla="*/ 0 w 3209533"/>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9533" h="1077218" fill="none" extrusionOk="0">
                <a:moveTo>
                  <a:pt x="0" y="0"/>
                </a:moveTo>
                <a:cubicBezTo>
                  <a:pt x="117881" y="8758"/>
                  <a:pt x="432157" y="4501"/>
                  <a:pt x="577716" y="0"/>
                </a:cubicBezTo>
                <a:cubicBezTo>
                  <a:pt x="723275" y="-4501"/>
                  <a:pt x="1062504" y="12379"/>
                  <a:pt x="1187527" y="0"/>
                </a:cubicBezTo>
                <a:cubicBezTo>
                  <a:pt x="1312550" y="-12379"/>
                  <a:pt x="1669818" y="-19348"/>
                  <a:pt x="1893624" y="0"/>
                </a:cubicBezTo>
                <a:cubicBezTo>
                  <a:pt x="2117430" y="19348"/>
                  <a:pt x="2309705" y="27985"/>
                  <a:pt x="2599722" y="0"/>
                </a:cubicBezTo>
                <a:cubicBezTo>
                  <a:pt x="2889739" y="-27985"/>
                  <a:pt x="2932166" y="-27018"/>
                  <a:pt x="3209533" y="0"/>
                </a:cubicBezTo>
                <a:cubicBezTo>
                  <a:pt x="3224201" y="202113"/>
                  <a:pt x="3232606" y="382260"/>
                  <a:pt x="3209533" y="560153"/>
                </a:cubicBezTo>
                <a:cubicBezTo>
                  <a:pt x="3186460" y="738046"/>
                  <a:pt x="3197222" y="962103"/>
                  <a:pt x="3209533" y="1077218"/>
                </a:cubicBezTo>
                <a:cubicBezTo>
                  <a:pt x="2953422" y="1087105"/>
                  <a:pt x="2893636" y="1081971"/>
                  <a:pt x="2631817" y="1077218"/>
                </a:cubicBezTo>
                <a:cubicBezTo>
                  <a:pt x="2369998" y="1072465"/>
                  <a:pt x="2074525" y="1106213"/>
                  <a:pt x="1925720" y="1077218"/>
                </a:cubicBezTo>
                <a:cubicBezTo>
                  <a:pt x="1776915" y="1048223"/>
                  <a:pt x="1495781" y="1080078"/>
                  <a:pt x="1251718" y="1077218"/>
                </a:cubicBezTo>
                <a:cubicBezTo>
                  <a:pt x="1007655" y="1074358"/>
                  <a:pt x="876655" y="1088261"/>
                  <a:pt x="609811" y="1077218"/>
                </a:cubicBezTo>
                <a:cubicBezTo>
                  <a:pt x="342967" y="1066175"/>
                  <a:pt x="262933" y="1083974"/>
                  <a:pt x="0" y="1077218"/>
                </a:cubicBezTo>
                <a:cubicBezTo>
                  <a:pt x="-9061" y="945191"/>
                  <a:pt x="15499" y="769785"/>
                  <a:pt x="0" y="570926"/>
                </a:cubicBezTo>
                <a:cubicBezTo>
                  <a:pt x="-15499" y="372067"/>
                  <a:pt x="1725" y="170747"/>
                  <a:pt x="0" y="0"/>
                </a:cubicBezTo>
                <a:close/>
              </a:path>
              <a:path w="3209533" h="1077218" stroke="0" extrusionOk="0">
                <a:moveTo>
                  <a:pt x="0" y="0"/>
                </a:moveTo>
                <a:cubicBezTo>
                  <a:pt x="224827" y="10981"/>
                  <a:pt x="340073" y="-9205"/>
                  <a:pt x="674002" y="0"/>
                </a:cubicBezTo>
                <a:cubicBezTo>
                  <a:pt x="1007931" y="9205"/>
                  <a:pt x="1096550" y="-22804"/>
                  <a:pt x="1315909" y="0"/>
                </a:cubicBezTo>
                <a:cubicBezTo>
                  <a:pt x="1535268" y="22804"/>
                  <a:pt x="1652534" y="-8669"/>
                  <a:pt x="1957815" y="0"/>
                </a:cubicBezTo>
                <a:cubicBezTo>
                  <a:pt x="2263096" y="8669"/>
                  <a:pt x="2806025" y="-24425"/>
                  <a:pt x="3209533" y="0"/>
                </a:cubicBezTo>
                <a:cubicBezTo>
                  <a:pt x="3229261" y="223448"/>
                  <a:pt x="3204918" y="400172"/>
                  <a:pt x="3209533" y="560153"/>
                </a:cubicBezTo>
                <a:cubicBezTo>
                  <a:pt x="3214148" y="720134"/>
                  <a:pt x="3194058" y="919229"/>
                  <a:pt x="3209533" y="1077218"/>
                </a:cubicBezTo>
                <a:cubicBezTo>
                  <a:pt x="3081876" y="1059601"/>
                  <a:pt x="2800939" y="1059168"/>
                  <a:pt x="2599722" y="1077218"/>
                </a:cubicBezTo>
                <a:cubicBezTo>
                  <a:pt x="2398505" y="1095268"/>
                  <a:pt x="2261244" y="1104558"/>
                  <a:pt x="1957815" y="1077218"/>
                </a:cubicBezTo>
                <a:cubicBezTo>
                  <a:pt x="1654386" y="1049878"/>
                  <a:pt x="1486716" y="1109195"/>
                  <a:pt x="1251718" y="1077218"/>
                </a:cubicBezTo>
                <a:cubicBezTo>
                  <a:pt x="1016720" y="1045241"/>
                  <a:pt x="909527" y="1072778"/>
                  <a:pt x="577716" y="1077218"/>
                </a:cubicBezTo>
                <a:cubicBezTo>
                  <a:pt x="245905" y="1081658"/>
                  <a:pt x="128400" y="1105185"/>
                  <a:pt x="0" y="1077218"/>
                </a:cubicBezTo>
                <a:cubicBezTo>
                  <a:pt x="19691" y="825923"/>
                  <a:pt x="6022" y="794711"/>
                  <a:pt x="0" y="527837"/>
                </a:cubicBezTo>
                <a:cubicBezTo>
                  <a:pt x="-6022" y="260963"/>
                  <a:pt x="7556" y="258796"/>
                  <a:pt x="0" y="0"/>
                </a:cubicBezTo>
                <a:close/>
              </a:path>
            </a:pathLst>
          </a:custGeom>
          <a:solidFill>
            <a:srgbClr val="CDABE7"/>
          </a:solidFill>
          <a:ln>
            <a:extLst>
              <a:ext uri="{C807C97D-BFC1-408E-A445-0C87EB9F89A2}">
                <ask:lineSketchStyleProps xmlns:ask="http://schemas.microsoft.com/office/drawing/2018/sketchyshapes" sd="521465850">
                  <a:prstGeom prst="rect">
                    <a:avLst/>
                  </a:prstGeom>
                  <ask:type>
                    <ask:lineSketchFreehand/>
                  </ask:type>
                </ask:lineSketchStyleProps>
              </a:ext>
            </a:extLst>
          </a:ln>
          <a:effectLst>
            <a:glow rad="63500">
              <a:schemeClr val="accent4">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Project fun for </a:t>
            </a:r>
          </a:p>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Whole day children</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16693" y="1369044"/>
            <a:ext cx="6190457" cy="1600438"/>
          </a:xfrm>
          <a:prstGeom prst="rect">
            <a:avLst/>
          </a:prstGeom>
          <a:noFill/>
        </p:spPr>
        <p:txBody>
          <a:bodyPr wrap="square" rtlCol="0">
            <a:spAutoFit/>
          </a:bodyPr>
          <a:lstStyle/>
          <a:p>
            <a:pPr algn="just">
              <a:lnSpc>
                <a:spcPts val="1920"/>
              </a:lnSpc>
            </a:pPr>
            <a:r>
              <a:rPr lang="en-US" sz="1600" dirty="0">
                <a:latin typeface="Think" panose="02000500000000000000" pitchFamily="2" charset="0"/>
              </a:rPr>
              <a:t>The children will learn songs, rhymes, story telling, art and painting in an English speaking environment. To improve the effectiveness of the class, children may be reassigned to classes of different age groups depending on their English proficiency. Each class is limited to 15 children.</a:t>
            </a:r>
            <a:endParaRPr lang="en-HK" sz="1600" dirty="0">
              <a:latin typeface="Think" panose="02000500000000000000" pitchFamily="2" charset="0"/>
            </a:endParaRPr>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843901" y="1030490"/>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77702" y="5917097"/>
            <a:ext cx="6424614" cy="1846659"/>
          </a:xfrm>
          <a:prstGeom prst="rect">
            <a:avLst/>
          </a:prstGeom>
          <a:noFill/>
        </p:spPr>
        <p:txBody>
          <a:bodyPr wrap="square" rtlCol="0">
            <a:spAutoFit/>
          </a:bodyPr>
          <a:lstStyle/>
          <a:p>
            <a:pPr algn="just"/>
            <a:r>
              <a:rPr lang="en-US" sz="1600" dirty="0">
                <a:latin typeface="Think" panose="02000500000000000000" pitchFamily="2" charset="0"/>
              </a:rPr>
              <a:t>Our Kindergarten provides a whole day summer program. By using a project approach, children can build up their English communication skills. It also allows them to develop their problem solving skills and be creative. Most importantly, the children enjoy the project approach and have fun learning many skills this summer! (</a:t>
            </a:r>
            <a:r>
              <a:rPr lang="en-US" sz="1600" u="sng" dirty="0">
                <a:latin typeface="Think" panose="02000500000000000000" pitchFamily="2" charset="0"/>
              </a:rPr>
              <a:t>For our UN, Bunnies, Deer, LK &amp; UK students only</a:t>
            </a:r>
            <a:r>
              <a:rPr lang="en-US" sz="1600" dirty="0">
                <a:latin typeface="Think" panose="02000500000000000000" pitchFamily="2" charset="0"/>
              </a:rPr>
              <a:t>)</a:t>
            </a:r>
            <a:endParaRPr lang="en-HK" sz="1600"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294165" y="5575266"/>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graphicFrame>
        <p:nvGraphicFramePr>
          <p:cNvPr id="11" name="Table 10">
            <a:extLst>
              <a:ext uri="{FF2B5EF4-FFF2-40B4-BE49-F238E27FC236}">
                <a16:creationId xmlns:a16="http://schemas.microsoft.com/office/drawing/2014/main" id="{1597AF9D-1259-4283-BB49-C503B5B1277A}"/>
              </a:ext>
            </a:extLst>
          </p:cNvPr>
          <p:cNvGraphicFramePr>
            <a:graphicFrameLocks noGrp="1"/>
          </p:cNvGraphicFramePr>
          <p:nvPr>
            <p:extLst>
              <p:ext uri="{D42A27DB-BD31-4B8C-83A1-F6EECF244321}">
                <p14:modId xmlns:p14="http://schemas.microsoft.com/office/powerpoint/2010/main" val="2686486918"/>
              </p:ext>
            </p:extLst>
          </p:nvPr>
        </p:nvGraphicFramePr>
        <p:xfrm>
          <a:off x="177587" y="7558943"/>
          <a:ext cx="6538523" cy="1951645"/>
        </p:xfrm>
        <a:graphic>
          <a:graphicData uri="http://schemas.openxmlformats.org/drawingml/2006/table">
            <a:tbl>
              <a:tblPr>
                <a:tableStyleId>{22838BEF-8BB2-4498-84A7-C5851F593DF1}</a:tableStyleId>
              </a:tblPr>
              <a:tblGrid>
                <a:gridCol w="448441">
                  <a:extLst>
                    <a:ext uri="{9D8B030D-6E8A-4147-A177-3AD203B41FA5}">
                      <a16:colId xmlns:a16="http://schemas.microsoft.com/office/drawing/2014/main" val="1053748658"/>
                    </a:ext>
                  </a:extLst>
                </a:gridCol>
                <a:gridCol w="1177085">
                  <a:extLst>
                    <a:ext uri="{9D8B030D-6E8A-4147-A177-3AD203B41FA5}">
                      <a16:colId xmlns:a16="http://schemas.microsoft.com/office/drawing/2014/main" val="2200036358"/>
                    </a:ext>
                  </a:extLst>
                </a:gridCol>
                <a:gridCol w="617745">
                  <a:extLst>
                    <a:ext uri="{9D8B030D-6E8A-4147-A177-3AD203B41FA5}">
                      <a16:colId xmlns:a16="http://schemas.microsoft.com/office/drawing/2014/main" val="1970545189"/>
                    </a:ext>
                  </a:extLst>
                </a:gridCol>
                <a:gridCol w="677732">
                  <a:extLst>
                    <a:ext uri="{9D8B030D-6E8A-4147-A177-3AD203B41FA5}">
                      <a16:colId xmlns:a16="http://schemas.microsoft.com/office/drawing/2014/main" val="2063324184"/>
                    </a:ext>
                  </a:extLst>
                </a:gridCol>
                <a:gridCol w="1048270">
                  <a:extLst>
                    <a:ext uri="{9D8B030D-6E8A-4147-A177-3AD203B41FA5}">
                      <a16:colId xmlns:a16="http://schemas.microsoft.com/office/drawing/2014/main" val="3658383416"/>
                    </a:ext>
                  </a:extLst>
                </a:gridCol>
                <a:gridCol w="1497330">
                  <a:extLst>
                    <a:ext uri="{9D8B030D-6E8A-4147-A177-3AD203B41FA5}">
                      <a16:colId xmlns:a16="http://schemas.microsoft.com/office/drawing/2014/main" val="304135047"/>
                    </a:ext>
                  </a:extLst>
                </a:gridCol>
                <a:gridCol w="1071920">
                  <a:extLst>
                    <a:ext uri="{9D8B030D-6E8A-4147-A177-3AD203B41FA5}">
                      <a16:colId xmlns:a16="http://schemas.microsoft.com/office/drawing/2014/main" val="3141619926"/>
                    </a:ext>
                  </a:extLst>
                </a:gridCol>
              </a:tblGrid>
              <a:tr h="428919">
                <a:tc>
                  <a:txBody>
                    <a:bodyPr/>
                    <a:lstStyle/>
                    <a:p>
                      <a:pPr algn="ctr">
                        <a:lnSpc>
                          <a:spcPts val="1500"/>
                        </a:lnSpc>
                      </a:pP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rPr>
                        <a:t>Language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Class Dates</a:t>
                      </a:r>
                      <a:endParaRPr lang="en-HK" sz="1400" kern="100" dirty="0">
                        <a:effectLst/>
                      </a:endParaRPr>
                    </a:p>
                    <a:p>
                      <a:pPr algn="ctr">
                        <a:lnSpc>
                          <a:spcPts val="1200"/>
                        </a:lnSpc>
                      </a:pPr>
                      <a:r>
                        <a:rPr lang="en-US" sz="1400" kern="0" dirty="0">
                          <a:effectLst/>
                        </a:rPr>
                        <a:t> (3 weeks)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1657498"/>
                  </a:ext>
                </a:extLst>
              </a:tr>
              <a:tr h="452565">
                <a:tc>
                  <a:txBody>
                    <a:bodyPr/>
                    <a:lstStyle/>
                    <a:p>
                      <a:pPr algn="ctr">
                        <a:lnSpc>
                          <a:spcPts val="1200"/>
                        </a:lnSpc>
                      </a:pPr>
                      <a:r>
                        <a:rPr lang="en-US" sz="1400" kern="0" dirty="0">
                          <a:solidFill>
                            <a:srgbClr val="7030A0"/>
                          </a:solidFill>
                          <a:effectLst/>
                        </a:rPr>
                        <a:t>W1</a:t>
                      </a:r>
                      <a:endParaRPr lang="en-HK" sz="1400" kern="100" dirty="0">
                        <a:solidFill>
                          <a:srgbClr val="7030A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600"/>
                        </a:lnSpc>
                      </a:pPr>
                      <a:r>
                        <a:rPr lang="en-US" sz="1400" kern="0" dirty="0">
                          <a:solidFill>
                            <a:srgbClr val="7030A0"/>
                          </a:solidFill>
                          <a:effectLst/>
                        </a:rPr>
                        <a:t>Half day in English + Half day in Putonghua</a:t>
                      </a:r>
                      <a:endParaRPr lang="en-HK" sz="1400" kern="100" dirty="0">
                        <a:solidFill>
                          <a:srgbClr val="7030A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200"/>
                        </a:lnSpc>
                      </a:pP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just">
                        <a:lnSpc>
                          <a:spcPts val="1200"/>
                        </a:lnSpc>
                      </a:pPr>
                      <a:r>
                        <a:rPr lang="en-US" sz="1400" kern="0" dirty="0">
                          <a:effectLst/>
                        </a:rPr>
                        <a:t>Monday </a:t>
                      </a:r>
                      <a:endParaRPr lang="en-HK" sz="1400" kern="100" dirty="0">
                        <a:effectLst/>
                      </a:endParaRPr>
                    </a:p>
                    <a:p>
                      <a:pPr algn="just">
                        <a:lnSpc>
                          <a:spcPts val="1200"/>
                        </a:lnSpc>
                      </a:pPr>
                      <a:r>
                        <a:rPr lang="en-US" sz="1400" kern="0" dirty="0">
                          <a:effectLst/>
                        </a:rPr>
                        <a:t>to Friday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500"/>
                        </a:lnSpc>
                      </a:pPr>
                      <a:r>
                        <a:rPr lang="en-US" sz="1400" kern="0" dirty="0">
                          <a:effectLst/>
                        </a:rPr>
                        <a:t>9:30 a.m. - 3:30 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200"/>
                        </a:lnSpc>
                      </a:pPr>
                      <a:r>
                        <a:rPr lang="en-US" sz="1400" kern="0" dirty="0">
                          <a:effectLst/>
                        </a:rPr>
                        <a:t>$8000</a:t>
                      </a:r>
                      <a:endParaRPr lang="en-HK" sz="1400" kern="100" dirty="0">
                        <a:effectLst/>
                      </a:endParaRPr>
                    </a:p>
                    <a:p>
                      <a:pPr algn="ctr">
                        <a:lnSpc>
                          <a:spcPts val="1400"/>
                        </a:lnSpc>
                      </a:pPr>
                      <a:r>
                        <a:rPr lang="en-US" sz="1400" kern="100" dirty="0">
                          <a:effectLst/>
                        </a:rPr>
                        <a:t>(for Think International students only and before 28</a:t>
                      </a:r>
                      <a:r>
                        <a:rPr lang="en-US" sz="1400" kern="100" baseline="30000" dirty="0">
                          <a:effectLst/>
                        </a:rPr>
                        <a:t>th</a:t>
                      </a:r>
                      <a:r>
                        <a:rPr lang="en-US" sz="1400" kern="100" dirty="0">
                          <a:effectLst/>
                        </a:rPr>
                        <a:t> April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800"/>
                        </a:lnSpc>
                      </a:pPr>
                      <a:r>
                        <a:rPr lang="en-US" sz="1400" kern="100" dirty="0">
                          <a:effectLst/>
                        </a:rPr>
                        <a:t>10 August (</a:t>
                      </a:r>
                      <a:r>
                        <a:rPr lang="en-US" sz="1400" kern="100" dirty="0" err="1">
                          <a:effectLst/>
                        </a:rPr>
                        <a:t>Thur</a:t>
                      </a:r>
                      <a:r>
                        <a:rPr lang="en-US" sz="1400" kern="100" dirty="0">
                          <a:effectLst/>
                        </a:rPr>
                        <a:t>)</a:t>
                      </a:r>
                      <a:endParaRPr lang="en-HK" sz="1800" kern="100" dirty="0">
                        <a:effectLst/>
                      </a:endParaRPr>
                    </a:p>
                    <a:p>
                      <a:pPr algn="ctr">
                        <a:lnSpc>
                          <a:spcPts val="1800"/>
                        </a:lnSpc>
                      </a:pPr>
                      <a:r>
                        <a:rPr lang="en-US" sz="1400" kern="100" dirty="0">
                          <a:effectLst/>
                        </a:rPr>
                        <a:t>to </a:t>
                      </a:r>
                      <a:endParaRPr lang="en-HK" sz="1800" kern="100" dirty="0">
                        <a:effectLst/>
                      </a:endParaRPr>
                    </a:p>
                    <a:p>
                      <a:pPr algn="ctr">
                        <a:lnSpc>
                          <a:spcPts val="1800"/>
                        </a:lnSpc>
                      </a:pPr>
                      <a:r>
                        <a:rPr lang="en-US" sz="1400" kern="100" dirty="0">
                          <a:effectLst/>
                        </a:rPr>
                        <a:t>30 August (Wed)</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4635880"/>
                  </a:ext>
                </a:extLst>
              </a:tr>
              <a:tr h="709926">
                <a:tc>
                  <a:txBody>
                    <a:bodyPr/>
                    <a:lstStyle/>
                    <a:p>
                      <a:pPr algn="ctr">
                        <a:lnSpc>
                          <a:spcPts val="1200"/>
                        </a:lnSpc>
                      </a:pPr>
                      <a:r>
                        <a:rPr lang="en-HK" sz="1400" kern="100" dirty="0">
                          <a:solidFill>
                            <a:srgbClr val="0070C0"/>
                          </a:solidFill>
                          <a:effectLst/>
                          <a:latin typeface="Think" panose="02000500000000000000" pitchFamily="2" charset="0"/>
                          <a:ea typeface="新細明體" panose="02020500000000000000" pitchFamily="18" charset="-120"/>
                          <a:cs typeface="Times New Roman" panose="02020603050405020304" pitchFamily="18" charset="0"/>
                        </a:rPr>
                        <a:t>W2</a:t>
                      </a:r>
                    </a:p>
                  </a:txBody>
                  <a:tcPr marL="14968" marR="14968" marT="0" marB="0" anchor="ctr"/>
                </a:tc>
                <a:tc>
                  <a:txBody>
                    <a:bodyPr/>
                    <a:lstStyle/>
                    <a:p>
                      <a:pPr algn="ctr">
                        <a:lnSpc>
                          <a:spcPts val="1600"/>
                        </a:lnSpc>
                      </a:pPr>
                      <a:r>
                        <a:rPr lang="en-HK" sz="1400" kern="100" dirty="0">
                          <a:solidFill>
                            <a:srgbClr val="0070C0"/>
                          </a:solidFill>
                          <a:effectLst/>
                          <a:latin typeface="Think" panose="02000500000000000000" pitchFamily="2" charset="0"/>
                          <a:ea typeface="新細明體" panose="02020500000000000000" pitchFamily="18" charset="-120"/>
                          <a:cs typeface="Times New Roman" panose="02020603050405020304" pitchFamily="18" charset="0"/>
                        </a:rPr>
                        <a:t>English</a:t>
                      </a:r>
                    </a:p>
                    <a:p>
                      <a:pPr algn="ctr">
                        <a:lnSpc>
                          <a:spcPts val="1600"/>
                        </a:lnSpc>
                      </a:pPr>
                      <a:r>
                        <a:rPr lang="en-HK" sz="1400" kern="100" dirty="0">
                          <a:solidFill>
                            <a:srgbClr val="0070C0"/>
                          </a:solidFill>
                          <a:effectLst/>
                          <a:latin typeface="Think" panose="02000500000000000000" pitchFamily="2" charset="0"/>
                          <a:ea typeface="新細明體" panose="02020500000000000000" pitchFamily="18" charset="-120"/>
                          <a:cs typeface="Times New Roman" panose="02020603050405020304" pitchFamily="18" charset="0"/>
                        </a:rPr>
                        <a:t>(Whole day)</a:t>
                      </a:r>
                    </a:p>
                  </a:txBody>
                  <a:tcPr marL="14968" marR="14968" marT="0" marB="0" anchor="ctr"/>
                </a:tc>
                <a:tc vMerge="1">
                  <a:txBody>
                    <a:bodyPr/>
                    <a:lstStyle/>
                    <a:p>
                      <a:pPr algn="just">
                        <a:lnSpc>
                          <a:spcPts val="12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just">
                        <a:lnSpc>
                          <a:spcPts val="12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ctr">
                        <a:lnSpc>
                          <a:spcPts val="15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ctr">
                        <a:lnSpc>
                          <a:spcPts val="14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ctr">
                        <a:lnSpc>
                          <a:spcPts val="18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3110557322"/>
                  </a:ext>
                </a:extLst>
              </a:tr>
            </a:tbl>
          </a:graphicData>
        </a:graphic>
      </p:graphicFrame>
      <p:pic>
        <p:nvPicPr>
          <p:cNvPr id="12" name="Picture 2" descr="Kids with a Lot of School Things | Kids clipart, Happy kids, Kids">
            <a:extLst>
              <a:ext uri="{FF2B5EF4-FFF2-40B4-BE49-F238E27FC236}">
                <a16:creationId xmlns:a16="http://schemas.microsoft.com/office/drawing/2014/main" id="{CE188A4F-495C-47B3-BFC8-01E6B62A5A5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6822" r="172"/>
          <a:stretch/>
        </p:blipFill>
        <p:spPr bwMode="auto">
          <a:xfrm rot="351418">
            <a:off x="447365" y="4498621"/>
            <a:ext cx="2790002" cy="11588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et Of Cartoon School Kids Holding Different | Kids school, Cartoon kids,  Kids vector">
            <a:extLst>
              <a:ext uri="{FF2B5EF4-FFF2-40B4-BE49-F238E27FC236}">
                <a16:creationId xmlns:a16="http://schemas.microsoft.com/office/drawing/2014/main" id="{A408F9EC-745B-482B-B420-198D208F3E44}"/>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31187" t="54245" r="29322" b="3505"/>
          <a:stretch/>
        </p:blipFill>
        <p:spPr bwMode="auto">
          <a:xfrm rot="438235">
            <a:off x="3704935" y="9527"/>
            <a:ext cx="1305394" cy="101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4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6076" y="-1"/>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201390" y="1373036"/>
            <a:ext cx="4292596" cy="523220"/>
          </a:xfrm>
          <a:custGeom>
            <a:avLst/>
            <a:gdLst>
              <a:gd name="connsiteX0" fmla="*/ 0 w 4292596"/>
              <a:gd name="connsiteY0" fmla="*/ 0 h 523220"/>
              <a:gd name="connsiteX1" fmla="*/ 527376 w 4292596"/>
              <a:gd name="connsiteY1" fmla="*/ 0 h 523220"/>
              <a:gd name="connsiteX2" fmla="*/ 1226456 w 4292596"/>
              <a:gd name="connsiteY2" fmla="*/ 0 h 523220"/>
              <a:gd name="connsiteX3" fmla="*/ 1925536 w 4292596"/>
              <a:gd name="connsiteY3" fmla="*/ 0 h 523220"/>
              <a:gd name="connsiteX4" fmla="*/ 2624616 w 4292596"/>
              <a:gd name="connsiteY4" fmla="*/ 0 h 523220"/>
              <a:gd name="connsiteX5" fmla="*/ 3237844 w 4292596"/>
              <a:gd name="connsiteY5" fmla="*/ 0 h 523220"/>
              <a:gd name="connsiteX6" fmla="*/ 3765220 w 4292596"/>
              <a:gd name="connsiteY6" fmla="*/ 0 h 523220"/>
              <a:gd name="connsiteX7" fmla="*/ 4292596 w 4292596"/>
              <a:gd name="connsiteY7" fmla="*/ 0 h 523220"/>
              <a:gd name="connsiteX8" fmla="*/ 4292596 w 4292596"/>
              <a:gd name="connsiteY8" fmla="*/ 523220 h 523220"/>
              <a:gd name="connsiteX9" fmla="*/ 3808146 w 4292596"/>
              <a:gd name="connsiteY9" fmla="*/ 523220 h 523220"/>
              <a:gd name="connsiteX10" fmla="*/ 3323696 w 4292596"/>
              <a:gd name="connsiteY10" fmla="*/ 523220 h 523220"/>
              <a:gd name="connsiteX11" fmla="*/ 2839246 w 4292596"/>
              <a:gd name="connsiteY11" fmla="*/ 523220 h 523220"/>
              <a:gd name="connsiteX12" fmla="*/ 2311870 w 4292596"/>
              <a:gd name="connsiteY12" fmla="*/ 523220 h 523220"/>
              <a:gd name="connsiteX13" fmla="*/ 1655716 w 4292596"/>
              <a:gd name="connsiteY13" fmla="*/ 523220 h 523220"/>
              <a:gd name="connsiteX14" fmla="*/ 1128340 w 4292596"/>
              <a:gd name="connsiteY14" fmla="*/ 523220 h 523220"/>
              <a:gd name="connsiteX15" fmla="*/ 0 w 4292596"/>
              <a:gd name="connsiteY15" fmla="*/ 523220 h 523220"/>
              <a:gd name="connsiteX16" fmla="*/ 0 w 4292596"/>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92596" h="523220" fill="none" extrusionOk="0">
                <a:moveTo>
                  <a:pt x="0" y="0"/>
                </a:moveTo>
                <a:cubicBezTo>
                  <a:pt x="230858" y="9141"/>
                  <a:pt x="341182" y="-19379"/>
                  <a:pt x="527376" y="0"/>
                </a:cubicBezTo>
                <a:cubicBezTo>
                  <a:pt x="713570" y="19379"/>
                  <a:pt x="1069397" y="-7946"/>
                  <a:pt x="1226456" y="0"/>
                </a:cubicBezTo>
                <a:cubicBezTo>
                  <a:pt x="1383515" y="7946"/>
                  <a:pt x="1633265" y="-16227"/>
                  <a:pt x="1925536" y="0"/>
                </a:cubicBezTo>
                <a:cubicBezTo>
                  <a:pt x="2217807" y="16227"/>
                  <a:pt x="2297816" y="29831"/>
                  <a:pt x="2624616" y="0"/>
                </a:cubicBezTo>
                <a:cubicBezTo>
                  <a:pt x="2951416" y="-29831"/>
                  <a:pt x="3067376" y="-11951"/>
                  <a:pt x="3237844" y="0"/>
                </a:cubicBezTo>
                <a:cubicBezTo>
                  <a:pt x="3408312" y="11951"/>
                  <a:pt x="3522851" y="23316"/>
                  <a:pt x="3765220" y="0"/>
                </a:cubicBezTo>
                <a:cubicBezTo>
                  <a:pt x="4007589" y="-23316"/>
                  <a:pt x="4159814" y="-4245"/>
                  <a:pt x="4292596" y="0"/>
                </a:cubicBezTo>
                <a:cubicBezTo>
                  <a:pt x="4307005" y="241122"/>
                  <a:pt x="4290321" y="390131"/>
                  <a:pt x="4292596" y="523220"/>
                </a:cubicBezTo>
                <a:cubicBezTo>
                  <a:pt x="4135511" y="545675"/>
                  <a:pt x="3915474" y="535455"/>
                  <a:pt x="3808146" y="523220"/>
                </a:cubicBezTo>
                <a:cubicBezTo>
                  <a:pt x="3700818" y="510986"/>
                  <a:pt x="3460644" y="521202"/>
                  <a:pt x="3323696" y="523220"/>
                </a:cubicBezTo>
                <a:cubicBezTo>
                  <a:pt x="3186748" y="525239"/>
                  <a:pt x="2948810" y="519555"/>
                  <a:pt x="2839246" y="523220"/>
                </a:cubicBezTo>
                <a:cubicBezTo>
                  <a:pt x="2729682" y="526886"/>
                  <a:pt x="2436107" y="537826"/>
                  <a:pt x="2311870" y="523220"/>
                </a:cubicBezTo>
                <a:cubicBezTo>
                  <a:pt x="2187633" y="508614"/>
                  <a:pt x="1865253" y="514534"/>
                  <a:pt x="1655716" y="523220"/>
                </a:cubicBezTo>
                <a:cubicBezTo>
                  <a:pt x="1446179" y="531906"/>
                  <a:pt x="1353697" y="509731"/>
                  <a:pt x="1128340" y="523220"/>
                </a:cubicBezTo>
                <a:cubicBezTo>
                  <a:pt x="902983" y="536709"/>
                  <a:pt x="275044" y="517421"/>
                  <a:pt x="0" y="523220"/>
                </a:cubicBezTo>
                <a:cubicBezTo>
                  <a:pt x="-17857" y="395000"/>
                  <a:pt x="-22244" y="171136"/>
                  <a:pt x="0" y="0"/>
                </a:cubicBezTo>
                <a:close/>
              </a:path>
              <a:path w="4292596" h="523220" stroke="0" extrusionOk="0">
                <a:moveTo>
                  <a:pt x="0" y="0"/>
                </a:moveTo>
                <a:cubicBezTo>
                  <a:pt x="274998" y="23499"/>
                  <a:pt x="393456" y="-2657"/>
                  <a:pt x="656154" y="0"/>
                </a:cubicBezTo>
                <a:cubicBezTo>
                  <a:pt x="918852" y="2657"/>
                  <a:pt x="985344" y="-18836"/>
                  <a:pt x="1269382" y="0"/>
                </a:cubicBezTo>
                <a:cubicBezTo>
                  <a:pt x="1553420" y="18836"/>
                  <a:pt x="1678130" y="-26163"/>
                  <a:pt x="1882610" y="0"/>
                </a:cubicBezTo>
                <a:cubicBezTo>
                  <a:pt x="2087090" y="26163"/>
                  <a:pt x="2422775" y="-33247"/>
                  <a:pt x="2581690" y="0"/>
                </a:cubicBezTo>
                <a:cubicBezTo>
                  <a:pt x="2740605" y="33247"/>
                  <a:pt x="3117847" y="-14567"/>
                  <a:pt x="3280770" y="0"/>
                </a:cubicBezTo>
                <a:cubicBezTo>
                  <a:pt x="3443693" y="14567"/>
                  <a:pt x="4040703" y="-4763"/>
                  <a:pt x="4292596" y="0"/>
                </a:cubicBezTo>
                <a:cubicBezTo>
                  <a:pt x="4276207" y="109536"/>
                  <a:pt x="4299484" y="341351"/>
                  <a:pt x="4292596" y="523220"/>
                </a:cubicBezTo>
                <a:cubicBezTo>
                  <a:pt x="4105890" y="541170"/>
                  <a:pt x="3932251" y="516036"/>
                  <a:pt x="3808146" y="523220"/>
                </a:cubicBezTo>
                <a:cubicBezTo>
                  <a:pt x="3684041" y="530405"/>
                  <a:pt x="3444949" y="542108"/>
                  <a:pt x="3109066" y="523220"/>
                </a:cubicBezTo>
                <a:cubicBezTo>
                  <a:pt x="2773183" y="504332"/>
                  <a:pt x="2742987" y="535862"/>
                  <a:pt x="2452912" y="523220"/>
                </a:cubicBezTo>
                <a:cubicBezTo>
                  <a:pt x="2162837" y="510578"/>
                  <a:pt x="2037856" y="549878"/>
                  <a:pt x="1796758" y="523220"/>
                </a:cubicBezTo>
                <a:cubicBezTo>
                  <a:pt x="1555660" y="496562"/>
                  <a:pt x="1414418" y="525535"/>
                  <a:pt x="1140604" y="523220"/>
                </a:cubicBezTo>
                <a:cubicBezTo>
                  <a:pt x="866790" y="520905"/>
                  <a:pt x="890470" y="508005"/>
                  <a:pt x="656154" y="523220"/>
                </a:cubicBezTo>
                <a:cubicBezTo>
                  <a:pt x="421838" y="538436"/>
                  <a:pt x="261253" y="553238"/>
                  <a:pt x="0" y="523220"/>
                </a:cubicBezTo>
                <a:cubicBezTo>
                  <a:pt x="-6432" y="331747"/>
                  <a:pt x="-8333" y="202947"/>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en-US" sz="2800" b="1" dirty="0">
                <a:solidFill>
                  <a:srgbClr val="7030A0"/>
                </a:solidFill>
                <a:latin typeface="Curlz MT" panose="04040404050702020202" pitchFamily="82" charset="0"/>
              </a:rPr>
              <a:t>Fun with Science Exploration</a:t>
            </a:r>
            <a:endParaRPr lang="en-HK" sz="2800" dirty="0">
              <a:solidFill>
                <a:srgbClr val="7030A0"/>
              </a:solidFill>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48532" y="3376632"/>
            <a:ext cx="6547372" cy="3431709"/>
          </a:xfrm>
          <a:prstGeom prst="rect">
            <a:avLst/>
          </a:prstGeom>
          <a:noFill/>
        </p:spPr>
        <p:txBody>
          <a:bodyPr wrap="square" rtlCol="0">
            <a:spAutoFit/>
          </a:bodyPr>
          <a:lstStyle/>
          <a:p>
            <a:pPr algn="r"/>
            <a:r>
              <a:rPr lang="en-GB" dirty="0">
                <a:solidFill>
                  <a:srgbClr val="00B0F0"/>
                </a:solidFill>
                <a:latin typeface="Think" panose="02000500000000000000" pitchFamily="2" charset="0"/>
              </a:rPr>
              <a:t>Joint programme with Hands On Science Outreach (HOSO)</a:t>
            </a:r>
            <a:endParaRPr lang="en-HK" dirty="0">
              <a:solidFill>
                <a:srgbClr val="00B0F0"/>
              </a:solidFill>
              <a:latin typeface="Think" panose="02000500000000000000" pitchFamily="2" charset="0"/>
            </a:endParaRPr>
          </a:p>
          <a:p>
            <a:pPr algn="r"/>
            <a:r>
              <a:rPr lang="en-GB" i="1" dirty="0">
                <a:solidFill>
                  <a:srgbClr val="00B0F0"/>
                </a:solidFill>
                <a:latin typeface="Think" panose="02000500000000000000" pitchFamily="2" charset="0"/>
              </a:rPr>
              <a:t>Students with attendance of 80% or above will receive certificate</a:t>
            </a:r>
            <a:endParaRPr lang="en-HK" dirty="0">
              <a:solidFill>
                <a:srgbClr val="00B0F0"/>
              </a:solidFill>
              <a:latin typeface="Think" panose="02000500000000000000" pitchFamily="2" charset="0"/>
            </a:endParaRPr>
          </a:p>
          <a:p>
            <a:pPr algn="just"/>
            <a:endParaRPr lang="en-US" sz="1600" dirty="0">
              <a:latin typeface="Think" panose="02000500000000000000" pitchFamily="2" charset="0"/>
            </a:endParaRPr>
          </a:p>
          <a:p>
            <a:pPr algn="just"/>
            <a:r>
              <a:rPr lang="en-US" sz="1600" dirty="0">
                <a:latin typeface="Think" panose="02000500000000000000" pitchFamily="2" charset="0"/>
              </a:rPr>
              <a:t>Our selected science courses are aimed to broaden the horizons and stimulate “science in your life” awareness to the children. </a:t>
            </a:r>
            <a:endParaRPr lang="en-HK" sz="1600" dirty="0">
              <a:latin typeface="Think" panose="02000500000000000000" pitchFamily="2" charset="0"/>
            </a:endParaRPr>
          </a:p>
          <a:p>
            <a:pPr algn="just"/>
            <a:r>
              <a:rPr lang="en-US" sz="1600" dirty="0">
                <a:latin typeface="Think" panose="02000500000000000000" pitchFamily="2" charset="0"/>
              </a:rPr>
              <a:t>The children will learn through fun and active involvement in experiments, games and projects. There are hands-on materials used in every class that will go home with children.</a:t>
            </a:r>
            <a:endParaRPr lang="en-HK" sz="1600" dirty="0">
              <a:latin typeface="Think" panose="02000500000000000000" pitchFamily="2" charset="0"/>
            </a:endParaRPr>
          </a:p>
          <a:p>
            <a:pPr algn="just">
              <a:spcBef>
                <a:spcPts val="600"/>
              </a:spcBef>
            </a:pPr>
            <a:r>
              <a:rPr lang="en-US" sz="1600" b="1" dirty="0">
                <a:solidFill>
                  <a:srgbClr val="002060"/>
                </a:solidFill>
                <a:latin typeface="Think" panose="02000500000000000000" pitchFamily="2" charset="0"/>
              </a:rPr>
              <a:t>Theme : Hot Stuff (Solar energy)</a:t>
            </a:r>
            <a:endParaRPr lang="en-HK" sz="1600" b="1" dirty="0">
              <a:solidFill>
                <a:srgbClr val="002060"/>
              </a:solidFill>
              <a:latin typeface="Think" panose="02000500000000000000" pitchFamily="2" charset="0"/>
            </a:endParaRPr>
          </a:p>
          <a:p>
            <a:pPr algn="just"/>
            <a:r>
              <a:rPr lang="en-HK" sz="1600" dirty="0">
                <a:latin typeface="Think" panose="02000500000000000000" pitchFamily="2" charset="0"/>
              </a:rPr>
              <a:t>Why do shadows made by the sun move? Learn about water cycle. Which material heats up most quickly? Split light with bubbles and special rainbow glasses. Surprises await when using ultraviolet detecting beads on sunny day.</a:t>
            </a:r>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203120" y="2655313"/>
            <a:ext cx="3549736" cy="369332"/>
          </a:xfrm>
          <a:prstGeom prst="rect">
            <a:avLst/>
          </a:prstGeom>
          <a:noFill/>
        </p:spPr>
        <p:txBody>
          <a:bodyPr wrap="square" rtlCol="0">
            <a:spAutoFit/>
          </a:bodyPr>
          <a:lstStyle/>
          <a:p>
            <a:r>
              <a:rPr lang="en-GB" b="1" dirty="0"/>
              <a:t>Language of Instruction: Cantonese</a:t>
            </a:r>
            <a:endParaRPr lang="en-HK" dirty="0"/>
          </a:p>
        </p:txBody>
      </p:sp>
      <p:graphicFrame>
        <p:nvGraphicFramePr>
          <p:cNvPr id="2" name="Table 1">
            <a:extLst>
              <a:ext uri="{FF2B5EF4-FFF2-40B4-BE49-F238E27FC236}">
                <a16:creationId xmlns:a16="http://schemas.microsoft.com/office/drawing/2014/main" id="{BD5C5595-73B9-453B-AF11-7F16107AF9A6}"/>
              </a:ext>
            </a:extLst>
          </p:cNvPr>
          <p:cNvGraphicFramePr>
            <a:graphicFrameLocks noGrp="1"/>
          </p:cNvGraphicFramePr>
          <p:nvPr>
            <p:extLst>
              <p:ext uri="{D42A27DB-BD31-4B8C-83A1-F6EECF244321}">
                <p14:modId xmlns:p14="http://schemas.microsoft.com/office/powerpoint/2010/main" val="1362274811"/>
              </p:ext>
            </p:extLst>
          </p:nvPr>
        </p:nvGraphicFramePr>
        <p:xfrm>
          <a:off x="253145" y="6946840"/>
          <a:ext cx="6407133" cy="865540"/>
        </p:xfrm>
        <a:graphic>
          <a:graphicData uri="http://schemas.openxmlformats.org/drawingml/2006/table">
            <a:tbl>
              <a:tblPr>
                <a:tableStyleId>{D7AC3CCA-C797-4891-BE02-D94E43425B78}</a:tableStyleId>
              </a:tblPr>
              <a:tblGrid>
                <a:gridCol w="525329">
                  <a:extLst>
                    <a:ext uri="{9D8B030D-6E8A-4147-A177-3AD203B41FA5}">
                      <a16:colId xmlns:a16="http://schemas.microsoft.com/office/drawing/2014/main" val="3783147700"/>
                    </a:ext>
                  </a:extLst>
                </a:gridCol>
                <a:gridCol w="511769">
                  <a:extLst>
                    <a:ext uri="{9D8B030D-6E8A-4147-A177-3AD203B41FA5}">
                      <a16:colId xmlns:a16="http://schemas.microsoft.com/office/drawing/2014/main" val="357588025"/>
                    </a:ext>
                  </a:extLst>
                </a:gridCol>
                <a:gridCol w="663295">
                  <a:extLst>
                    <a:ext uri="{9D8B030D-6E8A-4147-A177-3AD203B41FA5}">
                      <a16:colId xmlns:a16="http://schemas.microsoft.com/office/drawing/2014/main" val="796244909"/>
                    </a:ext>
                  </a:extLst>
                </a:gridCol>
                <a:gridCol w="1363734">
                  <a:extLst>
                    <a:ext uri="{9D8B030D-6E8A-4147-A177-3AD203B41FA5}">
                      <a16:colId xmlns:a16="http://schemas.microsoft.com/office/drawing/2014/main" val="2994387200"/>
                    </a:ext>
                  </a:extLst>
                </a:gridCol>
                <a:gridCol w="905618">
                  <a:extLst>
                    <a:ext uri="{9D8B030D-6E8A-4147-A177-3AD203B41FA5}">
                      <a16:colId xmlns:a16="http://schemas.microsoft.com/office/drawing/2014/main" val="919349918"/>
                    </a:ext>
                  </a:extLst>
                </a:gridCol>
                <a:gridCol w="2437388">
                  <a:extLst>
                    <a:ext uri="{9D8B030D-6E8A-4147-A177-3AD203B41FA5}">
                      <a16:colId xmlns:a16="http://schemas.microsoft.com/office/drawing/2014/main" val="4222718821"/>
                    </a:ext>
                  </a:extLst>
                </a:gridCol>
              </a:tblGrid>
              <a:tr h="292401">
                <a:tc>
                  <a:txBody>
                    <a:bodyPr/>
                    <a:lstStyle/>
                    <a:p>
                      <a:pPr algn="ctr">
                        <a:lnSpc>
                          <a:spcPts val="1300"/>
                        </a:lnSpc>
                      </a:pPr>
                      <a:r>
                        <a:rPr lang="en-US" sz="1400" kern="0">
                          <a:effectLst/>
                        </a:rPr>
                        <a:t>Code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extLst>
                  <a:ext uri="{0D108BD9-81ED-4DB2-BD59-A6C34878D82A}">
                    <a16:rowId xmlns:a16="http://schemas.microsoft.com/office/drawing/2014/main" val="1596033740"/>
                  </a:ext>
                </a:extLst>
              </a:tr>
              <a:tr h="573139">
                <a:tc>
                  <a:txBody>
                    <a:bodyPr/>
                    <a:lstStyle/>
                    <a:p>
                      <a:pPr algn="ctr">
                        <a:lnSpc>
                          <a:spcPts val="1300"/>
                        </a:lnSpc>
                      </a:pPr>
                      <a:r>
                        <a:rPr lang="en-US" sz="1400" kern="0">
                          <a:effectLst/>
                        </a:rPr>
                        <a:t>S1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just">
                        <a:lnSpc>
                          <a:spcPts val="1300"/>
                        </a:lnSpc>
                      </a:pPr>
                      <a:r>
                        <a:rPr lang="en-US" sz="1400" kern="0">
                          <a:effectLst/>
                        </a:rPr>
                        <a:t>3 to 6</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just">
                        <a:lnSpc>
                          <a:spcPts val="1300"/>
                        </a:lnSpc>
                      </a:pPr>
                      <a:r>
                        <a:rPr lang="en-US" sz="1400" kern="0">
                          <a:effectLst/>
                        </a:rPr>
                        <a:t>Monday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3:30pm-4:30pm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600"/>
                        </a:lnSpc>
                      </a:pPr>
                      <a:r>
                        <a:rPr lang="en-US" sz="1400" kern="100" dirty="0">
                          <a:effectLst/>
                        </a:rPr>
                        <a:t>7, 14, 21, 28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extLst>
                  <a:ext uri="{0D108BD9-81ED-4DB2-BD59-A6C34878D82A}">
                    <a16:rowId xmlns:a16="http://schemas.microsoft.com/office/drawing/2014/main" val="2573176718"/>
                  </a:ext>
                </a:extLst>
              </a:tr>
            </a:tbl>
          </a:graphicData>
        </a:graphic>
      </p:graphicFrame>
      <p:pic>
        <p:nvPicPr>
          <p:cNvPr id="12" name="Picture 8" descr="Kids having science lessons Royalty Free Vector Image">
            <a:extLst>
              <a:ext uri="{FF2B5EF4-FFF2-40B4-BE49-F238E27FC236}">
                <a16:creationId xmlns:a16="http://schemas.microsoft.com/office/drawing/2014/main" id="{30236866-A6B4-4D39-BA20-AA05393568C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55" t="51180" r="51769" b="11250"/>
          <a:stretch/>
        </p:blipFill>
        <p:spPr bwMode="auto">
          <a:xfrm>
            <a:off x="4451113" y="745840"/>
            <a:ext cx="2344791" cy="16913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lipart science science material, Picture #2483215 clipart science science  material">
            <a:extLst>
              <a:ext uri="{FF2B5EF4-FFF2-40B4-BE49-F238E27FC236}">
                <a16:creationId xmlns:a16="http://schemas.microsoft.com/office/drawing/2014/main" id="{97D28435-CBFA-47F8-929C-2A09E0F5B484}"/>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59119" t="71231" r="18607" b="2755"/>
          <a:stretch/>
        </p:blipFill>
        <p:spPr bwMode="auto">
          <a:xfrm>
            <a:off x="987130" y="8195872"/>
            <a:ext cx="1146470" cy="1427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lipart science science material, Picture #2483215 clipart science science  material">
            <a:extLst>
              <a:ext uri="{FF2B5EF4-FFF2-40B4-BE49-F238E27FC236}">
                <a16:creationId xmlns:a16="http://schemas.microsoft.com/office/drawing/2014/main" id="{5F05D006-F0CD-4AB5-A920-A598F2FA2795}"/>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39713" t="46757" r="35279" b="27615"/>
          <a:stretch/>
        </p:blipFill>
        <p:spPr bwMode="auto">
          <a:xfrm>
            <a:off x="2745803" y="8124920"/>
            <a:ext cx="1338910" cy="14632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lipart science science material, Picture #2483215 clipart science science  material">
            <a:extLst>
              <a:ext uri="{FF2B5EF4-FFF2-40B4-BE49-F238E27FC236}">
                <a16:creationId xmlns:a16="http://schemas.microsoft.com/office/drawing/2014/main" id="{3434A96F-8D91-415D-9E0D-607C2DD83136}"/>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11153" t="30354" r="57417" b="49495"/>
          <a:stretch/>
        </p:blipFill>
        <p:spPr bwMode="auto">
          <a:xfrm rot="19824473">
            <a:off x="4710488" y="8403500"/>
            <a:ext cx="1632704" cy="111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2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 y="-205492"/>
            <a:ext cx="6858000" cy="10124731"/>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408018" y="450366"/>
            <a:ext cx="3037746" cy="523220"/>
          </a:xfrm>
          <a:custGeom>
            <a:avLst/>
            <a:gdLst>
              <a:gd name="connsiteX0" fmla="*/ 0 w 3037746"/>
              <a:gd name="connsiteY0" fmla="*/ 0 h 523220"/>
              <a:gd name="connsiteX1" fmla="*/ 546794 w 3037746"/>
              <a:gd name="connsiteY1" fmla="*/ 0 h 523220"/>
              <a:gd name="connsiteX2" fmla="*/ 1063211 w 3037746"/>
              <a:gd name="connsiteY2" fmla="*/ 0 h 523220"/>
              <a:gd name="connsiteX3" fmla="*/ 1610005 w 3037746"/>
              <a:gd name="connsiteY3" fmla="*/ 0 h 523220"/>
              <a:gd name="connsiteX4" fmla="*/ 2187177 w 3037746"/>
              <a:gd name="connsiteY4" fmla="*/ 0 h 523220"/>
              <a:gd name="connsiteX5" fmla="*/ 3037746 w 3037746"/>
              <a:gd name="connsiteY5" fmla="*/ 0 h 523220"/>
              <a:gd name="connsiteX6" fmla="*/ 3037746 w 3037746"/>
              <a:gd name="connsiteY6" fmla="*/ 523220 h 523220"/>
              <a:gd name="connsiteX7" fmla="*/ 2369442 w 3037746"/>
              <a:gd name="connsiteY7" fmla="*/ 523220 h 523220"/>
              <a:gd name="connsiteX8" fmla="*/ 1761893 w 3037746"/>
              <a:gd name="connsiteY8" fmla="*/ 523220 h 523220"/>
              <a:gd name="connsiteX9" fmla="*/ 1215098 w 3037746"/>
              <a:gd name="connsiteY9" fmla="*/ 523220 h 523220"/>
              <a:gd name="connsiteX10" fmla="*/ 637927 w 3037746"/>
              <a:gd name="connsiteY10" fmla="*/ 523220 h 523220"/>
              <a:gd name="connsiteX11" fmla="*/ 0 w 3037746"/>
              <a:gd name="connsiteY11" fmla="*/ 523220 h 523220"/>
              <a:gd name="connsiteX12" fmla="*/ 0 w 3037746"/>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7746" h="523220" fill="none" extrusionOk="0">
                <a:moveTo>
                  <a:pt x="0" y="0"/>
                </a:moveTo>
                <a:cubicBezTo>
                  <a:pt x="116402" y="-20422"/>
                  <a:pt x="405437" y="7968"/>
                  <a:pt x="546794" y="0"/>
                </a:cubicBezTo>
                <a:cubicBezTo>
                  <a:pt x="688151" y="-7968"/>
                  <a:pt x="925230" y="12567"/>
                  <a:pt x="1063211" y="0"/>
                </a:cubicBezTo>
                <a:cubicBezTo>
                  <a:pt x="1201192" y="-12567"/>
                  <a:pt x="1452560" y="-5192"/>
                  <a:pt x="1610005" y="0"/>
                </a:cubicBezTo>
                <a:cubicBezTo>
                  <a:pt x="1767450" y="5192"/>
                  <a:pt x="1972666" y="24791"/>
                  <a:pt x="2187177" y="0"/>
                </a:cubicBezTo>
                <a:cubicBezTo>
                  <a:pt x="2401688" y="-24791"/>
                  <a:pt x="2620765" y="33293"/>
                  <a:pt x="3037746" y="0"/>
                </a:cubicBezTo>
                <a:cubicBezTo>
                  <a:pt x="3018207" y="244441"/>
                  <a:pt x="3034753" y="267493"/>
                  <a:pt x="3037746" y="523220"/>
                </a:cubicBezTo>
                <a:cubicBezTo>
                  <a:pt x="2741996" y="540018"/>
                  <a:pt x="2539608" y="550758"/>
                  <a:pt x="2369442" y="523220"/>
                </a:cubicBezTo>
                <a:cubicBezTo>
                  <a:pt x="2199276" y="495682"/>
                  <a:pt x="1890462" y="529474"/>
                  <a:pt x="1761893" y="523220"/>
                </a:cubicBezTo>
                <a:cubicBezTo>
                  <a:pt x="1633324" y="516966"/>
                  <a:pt x="1464273" y="499706"/>
                  <a:pt x="1215098" y="523220"/>
                </a:cubicBezTo>
                <a:cubicBezTo>
                  <a:pt x="965924" y="546734"/>
                  <a:pt x="810383" y="519689"/>
                  <a:pt x="637927" y="523220"/>
                </a:cubicBezTo>
                <a:cubicBezTo>
                  <a:pt x="465471" y="526751"/>
                  <a:pt x="159697" y="513181"/>
                  <a:pt x="0" y="523220"/>
                </a:cubicBezTo>
                <a:cubicBezTo>
                  <a:pt x="17216" y="385997"/>
                  <a:pt x="-20286" y="147060"/>
                  <a:pt x="0" y="0"/>
                </a:cubicBezTo>
                <a:close/>
              </a:path>
              <a:path w="3037746" h="523220" stroke="0" extrusionOk="0">
                <a:moveTo>
                  <a:pt x="0" y="0"/>
                </a:moveTo>
                <a:cubicBezTo>
                  <a:pt x="206422" y="-13073"/>
                  <a:pt x="362686" y="12000"/>
                  <a:pt x="637927" y="0"/>
                </a:cubicBezTo>
                <a:cubicBezTo>
                  <a:pt x="913168" y="-12000"/>
                  <a:pt x="1070443" y="-7396"/>
                  <a:pt x="1245476" y="0"/>
                </a:cubicBezTo>
                <a:cubicBezTo>
                  <a:pt x="1420509" y="7396"/>
                  <a:pt x="1616241" y="22097"/>
                  <a:pt x="1853025" y="0"/>
                </a:cubicBezTo>
                <a:cubicBezTo>
                  <a:pt x="2089809" y="-22097"/>
                  <a:pt x="2485179" y="-44972"/>
                  <a:pt x="3037746" y="0"/>
                </a:cubicBezTo>
                <a:cubicBezTo>
                  <a:pt x="3034666" y="153689"/>
                  <a:pt x="3029635" y="346681"/>
                  <a:pt x="3037746" y="523220"/>
                </a:cubicBezTo>
                <a:cubicBezTo>
                  <a:pt x="2822235" y="513455"/>
                  <a:pt x="2686109" y="536755"/>
                  <a:pt x="2521329" y="523220"/>
                </a:cubicBezTo>
                <a:cubicBezTo>
                  <a:pt x="2356549" y="509685"/>
                  <a:pt x="2142506" y="529145"/>
                  <a:pt x="1974535" y="523220"/>
                </a:cubicBezTo>
                <a:cubicBezTo>
                  <a:pt x="1806564" y="517295"/>
                  <a:pt x="1622593" y="509122"/>
                  <a:pt x="1366986" y="523220"/>
                </a:cubicBezTo>
                <a:cubicBezTo>
                  <a:pt x="1111379" y="537318"/>
                  <a:pt x="1016640" y="494683"/>
                  <a:pt x="698682" y="523220"/>
                </a:cubicBezTo>
                <a:cubicBezTo>
                  <a:pt x="380724" y="551757"/>
                  <a:pt x="228558" y="497217"/>
                  <a:pt x="0" y="523220"/>
                </a:cubicBezTo>
                <a:cubicBezTo>
                  <a:pt x="-3100" y="328514"/>
                  <a:pt x="-14803" y="190853"/>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r>
              <a:rPr lang="en-US" sz="2800" b="1" dirty="0">
                <a:solidFill>
                  <a:srgbClr val="7030A0"/>
                </a:solidFill>
                <a:latin typeface="Curlz MT" panose="04040404050702020202" pitchFamily="82" charset="0"/>
              </a:rPr>
              <a:t>Fun with Gymnastics</a:t>
            </a:r>
            <a:endParaRPr lang="en-HK" sz="2800" dirty="0">
              <a:solidFill>
                <a:srgbClr val="7030A0"/>
              </a:solidFill>
              <a:latin typeface="Curlz MT" panose="04040404050702020202" pitchFamily="82" charset="0"/>
            </a:endParaRPr>
          </a:p>
        </p:txBody>
      </p:sp>
      <p:sp>
        <p:nvSpPr>
          <p:cNvPr id="6" name="Rectangle 5">
            <a:extLst>
              <a:ext uri="{FF2B5EF4-FFF2-40B4-BE49-F238E27FC236}">
                <a16:creationId xmlns:a16="http://schemas.microsoft.com/office/drawing/2014/main" id="{2082DA5B-3F67-4D6C-879D-184FD9B8A2E9}"/>
              </a:ext>
            </a:extLst>
          </p:cNvPr>
          <p:cNvSpPr/>
          <p:nvPr/>
        </p:nvSpPr>
        <p:spPr>
          <a:xfrm rot="213353">
            <a:off x="8717204" y="4955368"/>
            <a:ext cx="3209533" cy="1077218"/>
          </a:xfrm>
          <a:custGeom>
            <a:avLst/>
            <a:gdLst>
              <a:gd name="connsiteX0" fmla="*/ 0 w 3209533"/>
              <a:gd name="connsiteY0" fmla="*/ 0 h 1077218"/>
              <a:gd name="connsiteX1" fmla="*/ 577716 w 3209533"/>
              <a:gd name="connsiteY1" fmla="*/ 0 h 1077218"/>
              <a:gd name="connsiteX2" fmla="*/ 1187527 w 3209533"/>
              <a:gd name="connsiteY2" fmla="*/ 0 h 1077218"/>
              <a:gd name="connsiteX3" fmla="*/ 1893624 w 3209533"/>
              <a:gd name="connsiteY3" fmla="*/ 0 h 1077218"/>
              <a:gd name="connsiteX4" fmla="*/ 2599722 w 3209533"/>
              <a:gd name="connsiteY4" fmla="*/ 0 h 1077218"/>
              <a:gd name="connsiteX5" fmla="*/ 3209533 w 3209533"/>
              <a:gd name="connsiteY5" fmla="*/ 0 h 1077218"/>
              <a:gd name="connsiteX6" fmla="*/ 3209533 w 3209533"/>
              <a:gd name="connsiteY6" fmla="*/ 560153 h 1077218"/>
              <a:gd name="connsiteX7" fmla="*/ 3209533 w 3209533"/>
              <a:gd name="connsiteY7" fmla="*/ 1077218 h 1077218"/>
              <a:gd name="connsiteX8" fmla="*/ 2631817 w 3209533"/>
              <a:gd name="connsiteY8" fmla="*/ 1077218 h 1077218"/>
              <a:gd name="connsiteX9" fmla="*/ 1925720 w 3209533"/>
              <a:gd name="connsiteY9" fmla="*/ 1077218 h 1077218"/>
              <a:gd name="connsiteX10" fmla="*/ 1251718 w 3209533"/>
              <a:gd name="connsiteY10" fmla="*/ 1077218 h 1077218"/>
              <a:gd name="connsiteX11" fmla="*/ 609811 w 3209533"/>
              <a:gd name="connsiteY11" fmla="*/ 1077218 h 1077218"/>
              <a:gd name="connsiteX12" fmla="*/ 0 w 3209533"/>
              <a:gd name="connsiteY12" fmla="*/ 1077218 h 1077218"/>
              <a:gd name="connsiteX13" fmla="*/ 0 w 3209533"/>
              <a:gd name="connsiteY13" fmla="*/ 570926 h 1077218"/>
              <a:gd name="connsiteX14" fmla="*/ 0 w 3209533"/>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9533" h="1077218" fill="none" extrusionOk="0">
                <a:moveTo>
                  <a:pt x="0" y="0"/>
                </a:moveTo>
                <a:cubicBezTo>
                  <a:pt x="117881" y="8758"/>
                  <a:pt x="432157" y="4501"/>
                  <a:pt x="577716" y="0"/>
                </a:cubicBezTo>
                <a:cubicBezTo>
                  <a:pt x="723275" y="-4501"/>
                  <a:pt x="1062504" y="12379"/>
                  <a:pt x="1187527" y="0"/>
                </a:cubicBezTo>
                <a:cubicBezTo>
                  <a:pt x="1312550" y="-12379"/>
                  <a:pt x="1669818" y="-19348"/>
                  <a:pt x="1893624" y="0"/>
                </a:cubicBezTo>
                <a:cubicBezTo>
                  <a:pt x="2117430" y="19348"/>
                  <a:pt x="2309705" y="27985"/>
                  <a:pt x="2599722" y="0"/>
                </a:cubicBezTo>
                <a:cubicBezTo>
                  <a:pt x="2889739" y="-27985"/>
                  <a:pt x="2932166" y="-27018"/>
                  <a:pt x="3209533" y="0"/>
                </a:cubicBezTo>
                <a:cubicBezTo>
                  <a:pt x="3224201" y="202113"/>
                  <a:pt x="3232606" y="382260"/>
                  <a:pt x="3209533" y="560153"/>
                </a:cubicBezTo>
                <a:cubicBezTo>
                  <a:pt x="3186460" y="738046"/>
                  <a:pt x="3197222" y="962103"/>
                  <a:pt x="3209533" y="1077218"/>
                </a:cubicBezTo>
                <a:cubicBezTo>
                  <a:pt x="2953422" y="1087105"/>
                  <a:pt x="2893636" y="1081971"/>
                  <a:pt x="2631817" y="1077218"/>
                </a:cubicBezTo>
                <a:cubicBezTo>
                  <a:pt x="2369998" y="1072465"/>
                  <a:pt x="2074525" y="1106213"/>
                  <a:pt x="1925720" y="1077218"/>
                </a:cubicBezTo>
                <a:cubicBezTo>
                  <a:pt x="1776915" y="1048223"/>
                  <a:pt x="1495781" y="1080078"/>
                  <a:pt x="1251718" y="1077218"/>
                </a:cubicBezTo>
                <a:cubicBezTo>
                  <a:pt x="1007655" y="1074358"/>
                  <a:pt x="876655" y="1088261"/>
                  <a:pt x="609811" y="1077218"/>
                </a:cubicBezTo>
                <a:cubicBezTo>
                  <a:pt x="342967" y="1066175"/>
                  <a:pt x="262933" y="1083974"/>
                  <a:pt x="0" y="1077218"/>
                </a:cubicBezTo>
                <a:cubicBezTo>
                  <a:pt x="-9061" y="945191"/>
                  <a:pt x="15499" y="769785"/>
                  <a:pt x="0" y="570926"/>
                </a:cubicBezTo>
                <a:cubicBezTo>
                  <a:pt x="-15499" y="372067"/>
                  <a:pt x="1725" y="170747"/>
                  <a:pt x="0" y="0"/>
                </a:cubicBezTo>
                <a:close/>
              </a:path>
              <a:path w="3209533" h="1077218" stroke="0" extrusionOk="0">
                <a:moveTo>
                  <a:pt x="0" y="0"/>
                </a:moveTo>
                <a:cubicBezTo>
                  <a:pt x="224827" y="10981"/>
                  <a:pt x="340073" y="-9205"/>
                  <a:pt x="674002" y="0"/>
                </a:cubicBezTo>
                <a:cubicBezTo>
                  <a:pt x="1007931" y="9205"/>
                  <a:pt x="1096550" y="-22804"/>
                  <a:pt x="1315909" y="0"/>
                </a:cubicBezTo>
                <a:cubicBezTo>
                  <a:pt x="1535268" y="22804"/>
                  <a:pt x="1652534" y="-8669"/>
                  <a:pt x="1957815" y="0"/>
                </a:cubicBezTo>
                <a:cubicBezTo>
                  <a:pt x="2263096" y="8669"/>
                  <a:pt x="2806025" y="-24425"/>
                  <a:pt x="3209533" y="0"/>
                </a:cubicBezTo>
                <a:cubicBezTo>
                  <a:pt x="3229261" y="223448"/>
                  <a:pt x="3204918" y="400172"/>
                  <a:pt x="3209533" y="560153"/>
                </a:cubicBezTo>
                <a:cubicBezTo>
                  <a:pt x="3214148" y="720134"/>
                  <a:pt x="3194058" y="919229"/>
                  <a:pt x="3209533" y="1077218"/>
                </a:cubicBezTo>
                <a:cubicBezTo>
                  <a:pt x="3081876" y="1059601"/>
                  <a:pt x="2800939" y="1059168"/>
                  <a:pt x="2599722" y="1077218"/>
                </a:cubicBezTo>
                <a:cubicBezTo>
                  <a:pt x="2398505" y="1095268"/>
                  <a:pt x="2261244" y="1104558"/>
                  <a:pt x="1957815" y="1077218"/>
                </a:cubicBezTo>
                <a:cubicBezTo>
                  <a:pt x="1654386" y="1049878"/>
                  <a:pt x="1486716" y="1109195"/>
                  <a:pt x="1251718" y="1077218"/>
                </a:cubicBezTo>
                <a:cubicBezTo>
                  <a:pt x="1016720" y="1045241"/>
                  <a:pt x="909527" y="1072778"/>
                  <a:pt x="577716" y="1077218"/>
                </a:cubicBezTo>
                <a:cubicBezTo>
                  <a:pt x="245905" y="1081658"/>
                  <a:pt x="128400" y="1105185"/>
                  <a:pt x="0" y="1077218"/>
                </a:cubicBezTo>
                <a:cubicBezTo>
                  <a:pt x="19691" y="825923"/>
                  <a:pt x="6022" y="794711"/>
                  <a:pt x="0" y="527837"/>
                </a:cubicBezTo>
                <a:cubicBezTo>
                  <a:pt x="-6022" y="260963"/>
                  <a:pt x="7556" y="258796"/>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Project fun for </a:t>
            </a:r>
          </a:p>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Whole day children</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94165" y="1744284"/>
            <a:ext cx="6190457" cy="2031325"/>
          </a:xfrm>
          <a:prstGeom prst="rect">
            <a:avLst/>
          </a:prstGeom>
          <a:noFill/>
        </p:spPr>
        <p:txBody>
          <a:bodyPr wrap="square" rtlCol="0">
            <a:spAutoFit/>
          </a:bodyPr>
          <a:lstStyle/>
          <a:p>
            <a:pPr algn="just"/>
            <a:r>
              <a:rPr lang="en-US" dirty="0"/>
              <a:t>This gymnastic program, which is offered throughout the year, helps to tone up the muscles of the children and make them healthier, fitter and happier through a series of planned physical activities. Gymnastics activities can strengthen children’s motor skills, hand-eye coordination, physical ability as well as foster their self-confidence and self-discipline. </a:t>
            </a:r>
            <a:endParaRPr lang="en-HK" dirty="0"/>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506472" y="1405730"/>
            <a:ext cx="3409951"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7109663" y="6421599"/>
            <a:ext cx="6424614" cy="1846659"/>
          </a:xfrm>
          <a:prstGeom prst="rect">
            <a:avLst/>
          </a:prstGeom>
          <a:noFill/>
        </p:spPr>
        <p:txBody>
          <a:bodyPr wrap="square" rtlCol="0">
            <a:spAutoFit/>
          </a:bodyPr>
          <a:lstStyle/>
          <a:p>
            <a:r>
              <a:rPr lang="en-US" sz="1600" dirty="0">
                <a:latin typeface="Think" panose="02000500000000000000" pitchFamily="2" charset="0"/>
              </a:rPr>
              <a:t>Last year the English project summer program was a success. Parents loved the idea of having a fun whole day project class for the children. This summer the school is offering whole day project classes and children who are currently attending whole day school will be given the priority to register into this program. (</a:t>
            </a:r>
            <a:r>
              <a:rPr lang="en-US" sz="1600" u="sng" dirty="0">
                <a:latin typeface="Think" panose="02000500000000000000" pitchFamily="2" charset="0"/>
              </a:rPr>
              <a:t>For UN, Bunnies, Deer, LK &amp; UK students only</a:t>
            </a:r>
            <a:r>
              <a:rPr lang="en-US" sz="1600" dirty="0">
                <a:latin typeface="Think" panose="02000500000000000000" pitchFamily="2" charset="0"/>
              </a:rPr>
              <a:t>)</a:t>
            </a:r>
            <a:endParaRPr lang="en-HK" sz="1600"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8686887" y="1817426"/>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graphicFrame>
        <p:nvGraphicFramePr>
          <p:cNvPr id="11" name="Table 10">
            <a:extLst>
              <a:ext uri="{FF2B5EF4-FFF2-40B4-BE49-F238E27FC236}">
                <a16:creationId xmlns:a16="http://schemas.microsoft.com/office/drawing/2014/main" id="{1597AF9D-1259-4283-BB49-C503B5B1277A}"/>
              </a:ext>
            </a:extLst>
          </p:cNvPr>
          <p:cNvGraphicFramePr>
            <a:graphicFrameLocks noGrp="1"/>
          </p:cNvGraphicFramePr>
          <p:nvPr>
            <p:extLst>
              <p:ext uri="{D42A27DB-BD31-4B8C-83A1-F6EECF244321}">
                <p14:modId xmlns:p14="http://schemas.microsoft.com/office/powerpoint/2010/main" val="1687816859"/>
              </p:ext>
            </p:extLst>
          </p:nvPr>
        </p:nvGraphicFramePr>
        <p:xfrm>
          <a:off x="7205354" y="8107566"/>
          <a:ext cx="6624844" cy="1448816"/>
        </p:xfrm>
        <a:graphic>
          <a:graphicData uri="http://schemas.openxmlformats.org/drawingml/2006/table">
            <a:tbl>
              <a:tblPr>
                <a:tableStyleId>{5C22544A-7EE6-4342-B048-85BDC9FD1C3A}</a:tableStyleId>
              </a:tblPr>
              <a:tblGrid>
                <a:gridCol w="448441">
                  <a:extLst>
                    <a:ext uri="{9D8B030D-6E8A-4147-A177-3AD203B41FA5}">
                      <a16:colId xmlns:a16="http://schemas.microsoft.com/office/drawing/2014/main" val="1053748658"/>
                    </a:ext>
                  </a:extLst>
                </a:gridCol>
                <a:gridCol w="1177085">
                  <a:extLst>
                    <a:ext uri="{9D8B030D-6E8A-4147-A177-3AD203B41FA5}">
                      <a16:colId xmlns:a16="http://schemas.microsoft.com/office/drawing/2014/main" val="2200036358"/>
                    </a:ext>
                  </a:extLst>
                </a:gridCol>
                <a:gridCol w="508913">
                  <a:extLst>
                    <a:ext uri="{9D8B030D-6E8A-4147-A177-3AD203B41FA5}">
                      <a16:colId xmlns:a16="http://schemas.microsoft.com/office/drawing/2014/main" val="1970545189"/>
                    </a:ext>
                  </a:extLst>
                </a:gridCol>
                <a:gridCol w="593931">
                  <a:extLst>
                    <a:ext uri="{9D8B030D-6E8A-4147-A177-3AD203B41FA5}">
                      <a16:colId xmlns:a16="http://schemas.microsoft.com/office/drawing/2014/main" val="2063324184"/>
                    </a:ext>
                  </a:extLst>
                </a:gridCol>
                <a:gridCol w="1180079">
                  <a:extLst>
                    <a:ext uri="{9D8B030D-6E8A-4147-A177-3AD203B41FA5}">
                      <a16:colId xmlns:a16="http://schemas.microsoft.com/office/drawing/2014/main" val="3658383416"/>
                    </a:ext>
                  </a:extLst>
                </a:gridCol>
                <a:gridCol w="1705755">
                  <a:extLst>
                    <a:ext uri="{9D8B030D-6E8A-4147-A177-3AD203B41FA5}">
                      <a16:colId xmlns:a16="http://schemas.microsoft.com/office/drawing/2014/main" val="304135047"/>
                    </a:ext>
                  </a:extLst>
                </a:gridCol>
                <a:gridCol w="1010640">
                  <a:extLst>
                    <a:ext uri="{9D8B030D-6E8A-4147-A177-3AD203B41FA5}">
                      <a16:colId xmlns:a16="http://schemas.microsoft.com/office/drawing/2014/main" val="3141619926"/>
                    </a:ext>
                  </a:extLst>
                </a:gridCol>
              </a:tblGrid>
              <a:tr h="256594">
                <a:tc>
                  <a:txBody>
                    <a:bodyPr/>
                    <a:lstStyle/>
                    <a:p>
                      <a:pPr algn="ctr">
                        <a:lnSpc>
                          <a:spcPts val="1500"/>
                        </a:lnSpc>
                      </a:pPr>
                      <a:r>
                        <a:rPr lang="en-US" sz="1400" kern="0" dirty="0">
                          <a:effectLst/>
                          <a:latin typeface="Think" panose="02000500000000000000" pitchFamily="2" charset="0"/>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latin typeface="Think" panose="02000500000000000000" pitchFamily="2" charset="0"/>
                        </a:rPr>
                        <a:t>Language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latin typeface="Think" panose="02000500000000000000" pitchFamily="2" charset="0"/>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Class Dates</a:t>
                      </a:r>
                      <a:endParaRPr lang="en-HK" sz="1400" kern="100">
                        <a:effectLst/>
                        <a:latin typeface="Think" panose="02000500000000000000" pitchFamily="2" charset="0"/>
                      </a:endParaRPr>
                    </a:p>
                    <a:p>
                      <a:pPr algn="ctr">
                        <a:lnSpc>
                          <a:spcPts val="1200"/>
                        </a:lnSpc>
                      </a:pPr>
                      <a:r>
                        <a:rPr lang="en-US" sz="1400" kern="0">
                          <a:effectLst/>
                          <a:latin typeface="Think" panose="02000500000000000000" pitchFamily="2" charset="0"/>
                        </a:rPr>
                        <a:t> (4 weeks)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1657498"/>
                  </a:ext>
                </a:extLst>
              </a:tr>
              <a:tr h="752409">
                <a:tc>
                  <a:txBody>
                    <a:bodyPr/>
                    <a:lstStyle/>
                    <a:p>
                      <a:pPr algn="ctr">
                        <a:lnSpc>
                          <a:spcPts val="1200"/>
                        </a:lnSpc>
                      </a:pPr>
                      <a:r>
                        <a:rPr lang="en-US" sz="1400" kern="0" dirty="0">
                          <a:effectLst/>
                          <a:latin typeface="Think" panose="02000500000000000000" pitchFamily="2" charset="0"/>
                        </a:rPr>
                        <a:t>W1</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600"/>
                        </a:lnSpc>
                      </a:pPr>
                      <a:r>
                        <a:rPr lang="en-US" sz="1400" kern="0" dirty="0">
                          <a:effectLst/>
                          <a:latin typeface="Think" panose="02000500000000000000" pitchFamily="2" charset="0"/>
                        </a:rPr>
                        <a:t>Half day in English + Half day in Putonghua</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just">
                        <a:lnSpc>
                          <a:spcPts val="1200"/>
                        </a:lnSpc>
                      </a:pPr>
                      <a:r>
                        <a:rPr lang="en-US" sz="1400" kern="0" dirty="0">
                          <a:effectLst/>
                          <a:latin typeface="Think" panose="02000500000000000000" pitchFamily="2" charset="0"/>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just">
                        <a:lnSpc>
                          <a:spcPts val="1200"/>
                        </a:lnSpc>
                      </a:pPr>
                      <a:r>
                        <a:rPr lang="en-US" sz="1400" kern="0" dirty="0">
                          <a:effectLst/>
                          <a:latin typeface="Think" panose="02000500000000000000" pitchFamily="2" charset="0"/>
                        </a:rPr>
                        <a:t>Monday </a:t>
                      </a:r>
                      <a:endParaRPr lang="en-HK" sz="1400" kern="100" dirty="0">
                        <a:effectLst/>
                        <a:latin typeface="Think" panose="02000500000000000000" pitchFamily="2" charset="0"/>
                      </a:endParaRPr>
                    </a:p>
                    <a:p>
                      <a:pPr algn="just">
                        <a:lnSpc>
                          <a:spcPts val="1200"/>
                        </a:lnSpc>
                      </a:pPr>
                      <a:r>
                        <a:rPr lang="en-US" sz="1400" kern="0" dirty="0">
                          <a:effectLst/>
                          <a:latin typeface="Think" panose="02000500000000000000" pitchFamily="2" charset="0"/>
                        </a:rPr>
                        <a:t>to Friday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dirty="0">
                          <a:effectLst/>
                          <a:latin typeface="Think" panose="02000500000000000000" pitchFamily="2" charset="0"/>
                        </a:rPr>
                        <a:t>9:30a.m.-3:30p.m.</a:t>
                      </a:r>
                      <a:endParaRPr lang="en-HK" sz="1400" kern="100" dirty="0">
                        <a:effectLst/>
                        <a:latin typeface="Think" panose="02000500000000000000" pitchFamily="2" charset="0"/>
                      </a:endParaRPr>
                    </a:p>
                    <a:p>
                      <a:pPr algn="ctr">
                        <a:lnSpc>
                          <a:spcPts val="1500"/>
                        </a:lnSpc>
                      </a:pPr>
                      <a:r>
                        <a:rPr lang="en-US" sz="1400" kern="0" dirty="0">
                          <a:effectLst/>
                          <a:latin typeface="Think" panose="02000500000000000000" pitchFamily="2" charset="0"/>
                        </a:rPr>
                        <a:t>(Whole 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latin typeface="Think" panose="02000500000000000000" pitchFamily="2" charset="0"/>
                        </a:rPr>
                        <a:t>$11000</a:t>
                      </a:r>
                      <a:endParaRPr lang="en-HK" sz="1400" kern="100" dirty="0">
                        <a:effectLst/>
                        <a:latin typeface="Think" panose="02000500000000000000" pitchFamily="2" charset="0"/>
                      </a:endParaRPr>
                    </a:p>
                    <a:p>
                      <a:pPr algn="ctr">
                        <a:lnSpc>
                          <a:spcPts val="1400"/>
                        </a:lnSpc>
                      </a:pPr>
                      <a:r>
                        <a:rPr lang="en-US" sz="1400" kern="100" dirty="0">
                          <a:effectLst/>
                          <a:latin typeface="Think" panose="02000500000000000000" pitchFamily="2" charset="0"/>
                        </a:rPr>
                        <a:t>(for Think International students only and before 23</a:t>
                      </a:r>
                      <a:r>
                        <a:rPr lang="en-US" sz="1400" kern="100" baseline="30000" dirty="0">
                          <a:effectLst/>
                          <a:latin typeface="Think" panose="02000500000000000000" pitchFamily="2" charset="0"/>
                        </a:rPr>
                        <a:t>rd</a:t>
                      </a:r>
                      <a:r>
                        <a:rPr lang="en-US" sz="1400" kern="100" dirty="0">
                          <a:effectLst/>
                          <a:latin typeface="Think" panose="02000500000000000000" pitchFamily="2" charset="0"/>
                        </a:rPr>
                        <a:t> April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800"/>
                        </a:lnSpc>
                      </a:pPr>
                      <a:r>
                        <a:rPr lang="en-US" sz="1400" kern="100" dirty="0">
                          <a:effectLst/>
                          <a:latin typeface="Think" panose="02000500000000000000" pitchFamily="2" charset="0"/>
                        </a:rPr>
                        <a:t>July 22 (</a:t>
                      </a:r>
                      <a:r>
                        <a:rPr lang="en-US" sz="1400" kern="100" dirty="0" err="1">
                          <a:effectLst/>
                          <a:latin typeface="Think" panose="02000500000000000000" pitchFamily="2" charset="0"/>
                        </a:rPr>
                        <a:t>Thur</a:t>
                      </a:r>
                      <a:r>
                        <a:rPr lang="en-US" sz="1400" kern="100" dirty="0">
                          <a:effectLst/>
                          <a:latin typeface="Think" panose="02000500000000000000" pitchFamily="2" charset="0"/>
                        </a:rPr>
                        <a:t>)</a:t>
                      </a:r>
                      <a:endParaRPr lang="en-HK" sz="1400" kern="100" dirty="0">
                        <a:effectLst/>
                        <a:latin typeface="Think" panose="02000500000000000000" pitchFamily="2" charset="0"/>
                      </a:endParaRPr>
                    </a:p>
                    <a:p>
                      <a:pPr algn="ctr">
                        <a:lnSpc>
                          <a:spcPts val="1800"/>
                        </a:lnSpc>
                      </a:pPr>
                      <a:r>
                        <a:rPr lang="en-US" sz="1400" kern="100" dirty="0">
                          <a:effectLst/>
                          <a:latin typeface="Think" panose="02000500000000000000" pitchFamily="2" charset="0"/>
                        </a:rPr>
                        <a:t>to </a:t>
                      </a:r>
                      <a:endParaRPr lang="en-HK" sz="1400" kern="100" dirty="0">
                        <a:effectLst/>
                        <a:latin typeface="Think" panose="02000500000000000000" pitchFamily="2" charset="0"/>
                      </a:endParaRPr>
                    </a:p>
                    <a:p>
                      <a:pPr algn="ctr">
                        <a:lnSpc>
                          <a:spcPts val="1800"/>
                        </a:lnSpc>
                      </a:pPr>
                      <a:r>
                        <a:rPr lang="en-US" sz="1400" kern="100" dirty="0">
                          <a:effectLst/>
                          <a:latin typeface="Think" panose="02000500000000000000" pitchFamily="2" charset="0"/>
                        </a:rPr>
                        <a:t>August 18 (Wed)</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4635880"/>
                  </a:ext>
                </a:extLst>
              </a:tr>
            </a:tbl>
          </a:graphicData>
        </a:graphic>
      </p:graphicFrame>
      <p:graphicFrame>
        <p:nvGraphicFramePr>
          <p:cNvPr id="2" name="Table 1">
            <a:extLst>
              <a:ext uri="{FF2B5EF4-FFF2-40B4-BE49-F238E27FC236}">
                <a16:creationId xmlns:a16="http://schemas.microsoft.com/office/drawing/2014/main" id="{F29977D1-B9C3-414B-BDDE-7225449B1AB4}"/>
              </a:ext>
            </a:extLst>
          </p:cNvPr>
          <p:cNvGraphicFramePr>
            <a:graphicFrameLocks noGrp="1"/>
          </p:cNvGraphicFramePr>
          <p:nvPr>
            <p:extLst>
              <p:ext uri="{D42A27DB-BD31-4B8C-83A1-F6EECF244321}">
                <p14:modId xmlns:p14="http://schemas.microsoft.com/office/powerpoint/2010/main" val="738992884"/>
              </p:ext>
            </p:extLst>
          </p:nvPr>
        </p:nvGraphicFramePr>
        <p:xfrm>
          <a:off x="294165" y="3775609"/>
          <a:ext cx="6463507" cy="3245184"/>
        </p:xfrm>
        <a:graphic>
          <a:graphicData uri="http://schemas.openxmlformats.org/drawingml/2006/table">
            <a:tbl>
              <a:tblPr>
                <a:tableStyleId>{8A107856-5554-42FB-B03E-39F5DBC370BA}</a:tableStyleId>
              </a:tblPr>
              <a:tblGrid>
                <a:gridCol w="519907">
                  <a:extLst>
                    <a:ext uri="{9D8B030D-6E8A-4147-A177-3AD203B41FA5}">
                      <a16:colId xmlns:a16="http://schemas.microsoft.com/office/drawing/2014/main" val="3647410221"/>
                    </a:ext>
                  </a:extLst>
                </a:gridCol>
                <a:gridCol w="748028">
                  <a:extLst>
                    <a:ext uri="{9D8B030D-6E8A-4147-A177-3AD203B41FA5}">
                      <a16:colId xmlns:a16="http://schemas.microsoft.com/office/drawing/2014/main" val="231347196"/>
                    </a:ext>
                  </a:extLst>
                </a:gridCol>
                <a:gridCol w="482600">
                  <a:extLst>
                    <a:ext uri="{9D8B030D-6E8A-4147-A177-3AD203B41FA5}">
                      <a16:colId xmlns:a16="http://schemas.microsoft.com/office/drawing/2014/main" val="1662604658"/>
                    </a:ext>
                  </a:extLst>
                </a:gridCol>
                <a:gridCol w="520700">
                  <a:extLst>
                    <a:ext uri="{9D8B030D-6E8A-4147-A177-3AD203B41FA5}">
                      <a16:colId xmlns:a16="http://schemas.microsoft.com/office/drawing/2014/main" val="990282815"/>
                    </a:ext>
                  </a:extLst>
                </a:gridCol>
                <a:gridCol w="1854200">
                  <a:extLst>
                    <a:ext uri="{9D8B030D-6E8A-4147-A177-3AD203B41FA5}">
                      <a16:colId xmlns:a16="http://schemas.microsoft.com/office/drawing/2014/main" val="167100360"/>
                    </a:ext>
                  </a:extLst>
                </a:gridCol>
                <a:gridCol w="586740">
                  <a:extLst>
                    <a:ext uri="{9D8B030D-6E8A-4147-A177-3AD203B41FA5}">
                      <a16:colId xmlns:a16="http://schemas.microsoft.com/office/drawing/2014/main" val="297369341"/>
                    </a:ext>
                  </a:extLst>
                </a:gridCol>
                <a:gridCol w="1751332">
                  <a:extLst>
                    <a:ext uri="{9D8B030D-6E8A-4147-A177-3AD203B41FA5}">
                      <a16:colId xmlns:a16="http://schemas.microsoft.com/office/drawing/2014/main" val="2559794595"/>
                    </a:ext>
                  </a:extLst>
                </a:gridCol>
              </a:tblGrid>
              <a:tr h="850100">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Level</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Class Dates</a:t>
                      </a:r>
                    </a:p>
                    <a:p>
                      <a:pPr algn="ctr"/>
                      <a:r>
                        <a:rPr lang="en-US" sz="1400" kern="0" dirty="0">
                          <a:effectLst/>
                        </a:rPr>
                        <a:t> (4 lessons) -Tues</a:t>
                      </a:r>
                      <a:endParaRPr lang="en-HK" sz="1400" kern="100" dirty="0">
                        <a:effectLst/>
                      </a:endParaRPr>
                    </a:p>
                    <a:p>
                      <a:pPr algn="ctr"/>
                      <a:r>
                        <a:rPr lang="en-US" sz="1400" kern="0" dirty="0">
                          <a:effectLst/>
                        </a:rPr>
                        <a:t>Class Dates </a:t>
                      </a:r>
                    </a:p>
                    <a:p>
                      <a:pPr algn="ctr"/>
                      <a:r>
                        <a:rPr lang="en-US" sz="1400" kern="0" dirty="0">
                          <a:effectLst/>
                        </a:rPr>
                        <a:t>(4 lessons) – Sat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extLst>
                  <a:ext uri="{0D108BD9-81ED-4DB2-BD59-A6C34878D82A}">
                    <a16:rowId xmlns:a16="http://schemas.microsoft.com/office/drawing/2014/main" val="1070923824"/>
                  </a:ext>
                </a:extLst>
              </a:tr>
              <a:tr h="286913">
                <a:tc>
                  <a:txBody>
                    <a:bodyPr/>
                    <a:lstStyle/>
                    <a:p>
                      <a:pPr algn="ctr"/>
                      <a:r>
                        <a:rPr lang="en-US" sz="1400" kern="0">
                          <a:effectLst/>
                        </a:rPr>
                        <a:t>G1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300" kern="0" dirty="0">
                          <a:effectLst/>
                        </a:rPr>
                        <a:t>Beginners</a:t>
                      </a:r>
                      <a:endParaRPr lang="en-HK" sz="13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400" kern="0" dirty="0">
                          <a:effectLst/>
                        </a:rPr>
                        <a:t>Up to 3</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Tues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3:30pm to 4:15pm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8">
                  <a:txBody>
                    <a:bodyPr/>
                    <a:lstStyle/>
                    <a:p>
                      <a:pPr algn="ctr">
                        <a:lnSpc>
                          <a:spcPts val="1400"/>
                        </a:lnSpc>
                      </a:pPr>
                      <a:r>
                        <a:rPr lang="en-US" sz="1400" kern="100" dirty="0">
                          <a:effectLst/>
                        </a:rPr>
                        <a:t>Tues :  8,15,22,29 </a:t>
                      </a:r>
                      <a:r>
                        <a:rPr lang="en-US" sz="1400" kern="0" dirty="0">
                          <a:effectLst/>
                        </a:rPr>
                        <a:t>Aug</a:t>
                      </a:r>
                      <a:endParaRPr lang="en-HK" sz="1400" kern="100" dirty="0">
                        <a:effectLst/>
                      </a:endParaRPr>
                    </a:p>
                    <a:p>
                      <a:pPr algn="ctr">
                        <a:lnSpc>
                          <a:spcPts val="1400"/>
                        </a:lnSpc>
                      </a:pPr>
                      <a:endParaRPr lang="en-US" sz="1400" kern="0" dirty="0">
                        <a:effectLst/>
                      </a:endParaRPr>
                    </a:p>
                    <a:p>
                      <a:pPr algn="ctr">
                        <a:lnSpc>
                          <a:spcPts val="1400"/>
                        </a:lnSpc>
                      </a:pPr>
                      <a:r>
                        <a:rPr lang="en-US" sz="1400" kern="0" dirty="0">
                          <a:effectLst/>
                        </a:rPr>
                        <a:t>&amp;</a:t>
                      </a:r>
                    </a:p>
                    <a:p>
                      <a:pPr algn="ctr">
                        <a:lnSpc>
                          <a:spcPts val="1400"/>
                        </a:lnSpc>
                      </a:pPr>
                      <a:br>
                        <a:rPr lang="en-US" sz="1400" kern="0" dirty="0">
                          <a:effectLst/>
                        </a:rPr>
                      </a:br>
                      <a:r>
                        <a:rPr lang="en-US" sz="1400" kern="100" dirty="0">
                          <a:effectLst/>
                        </a:rPr>
                        <a:t>Sat : 12,19,26 Aug</a:t>
                      </a:r>
                    </a:p>
                    <a:p>
                      <a:pPr algn="ctr">
                        <a:lnSpc>
                          <a:spcPts val="1400"/>
                        </a:lnSpc>
                      </a:pP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2 Sept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nchor="ctr"/>
                </a:tc>
                <a:extLst>
                  <a:ext uri="{0D108BD9-81ED-4DB2-BD59-A6C34878D82A}">
                    <a16:rowId xmlns:a16="http://schemas.microsoft.com/office/drawing/2014/main" val="2775294985"/>
                  </a:ext>
                </a:extLst>
              </a:tr>
              <a:tr h="126212">
                <a:tc rowSpan="2">
                  <a:txBody>
                    <a:bodyPr/>
                    <a:lstStyle/>
                    <a:p>
                      <a:pPr algn="ctr"/>
                      <a:r>
                        <a:rPr lang="en-US" sz="1400" kern="0" dirty="0">
                          <a:effectLst/>
                        </a:rPr>
                        <a:t>G4</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vMerge="1">
                  <a:txBody>
                    <a:bodyPr/>
                    <a:lstStyle/>
                    <a:p>
                      <a:pPr algn="ctr"/>
                      <a:r>
                        <a:rPr lang="en-US" sz="1400" kern="0" dirty="0">
                          <a:effectLst/>
                          <a:latin typeface="Think" panose="02000500000000000000" pitchFamily="2" charset="0"/>
                        </a:rPr>
                        <a:t>Sat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10:00am to 10:45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$900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1214696767"/>
                  </a:ext>
                </a:extLst>
              </a:tr>
              <a:tr h="363770">
                <a:tc vMerge="1">
                  <a:txBody>
                    <a:bodyPr/>
                    <a:lstStyle/>
                    <a:p>
                      <a:pPr algn="ct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Sat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10:00am to 10:45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2414747428"/>
                  </a:ext>
                </a:extLst>
              </a:tr>
              <a:tr h="385530">
                <a:tc rowSpan="2">
                  <a:txBody>
                    <a:bodyPr/>
                    <a:lstStyle/>
                    <a:p>
                      <a:pPr algn="ctr"/>
                      <a:r>
                        <a:rPr lang="en-US" sz="1400" kern="0">
                          <a:effectLst/>
                        </a:rPr>
                        <a:t>G2</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400" kern="0">
                          <a:effectLst/>
                        </a:rPr>
                        <a:t>Level 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400" kern="0" dirty="0">
                          <a:effectLst/>
                        </a:rPr>
                        <a:t>3 to 5</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Tues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3:30pm to 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$840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3369216283"/>
                  </a:ext>
                </a:extLst>
              </a:tr>
              <a:tr h="0">
                <a:tc vMerge="1">
                  <a:txBody>
                    <a:bodyPr/>
                    <a:lstStyle/>
                    <a:p>
                      <a:pPr algn="ct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rowSpan="2">
                  <a:txBody>
                    <a:bodyPr/>
                    <a:lstStyle/>
                    <a:p>
                      <a:pPr algn="ctr"/>
                      <a:r>
                        <a:rPr lang="en-US" sz="1400" kern="0">
                          <a:effectLst/>
                        </a:rPr>
                        <a:t>Sat</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10:00 am to 11:00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$840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2403520381"/>
                  </a:ext>
                </a:extLst>
              </a:tr>
              <a:tr h="469900">
                <a:tc>
                  <a:txBody>
                    <a:bodyPr/>
                    <a:lstStyle/>
                    <a:p>
                      <a:pPr algn="ctr"/>
                      <a:r>
                        <a:rPr lang="en-US" sz="1400" kern="0">
                          <a:effectLst/>
                        </a:rPr>
                        <a:t>G5</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vMerge="1">
                  <a:txBody>
                    <a:bodyPr/>
                    <a:lstStyle/>
                    <a:p>
                      <a:pPr algn="ctr"/>
                      <a:r>
                        <a:rPr lang="en-US" sz="1400" kern="0">
                          <a:effectLst/>
                          <a:latin typeface="Think" panose="02000500000000000000" pitchFamily="2" charset="0"/>
                        </a:rPr>
                        <a:t>Sat</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10:00 am to 11:00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$950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2055047544"/>
                  </a:ext>
                </a:extLst>
              </a:tr>
              <a:tr h="307299">
                <a:tc>
                  <a:txBody>
                    <a:bodyPr/>
                    <a:lstStyle/>
                    <a:p>
                      <a:pPr algn="ctr"/>
                      <a:r>
                        <a:rPr lang="en-US" sz="1400" kern="0">
                          <a:effectLst/>
                        </a:rPr>
                        <a:t>G3</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Level 2</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5 to 12</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Tues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3:30pm to 4:45pm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$880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1383285060"/>
                  </a:ext>
                </a:extLst>
              </a:tr>
              <a:tr h="426720">
                <a:tc>
                  <a:txBody>
                    <a:bodyPr/>
                    <a:lstStyle/>
                    <a:p>
                      <a:pPr algn="ctr"/>
                      <a:r>
                        <a:rPr lang="en-US" sz="1400" kern="0">
                          <a:effectLst/>
                        </a:rPr>
                        <a:t>G6</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a:txBody>
                    <a:bodyPr/>
                    <a:lstStyle/>
                    <a:p>
                      <a:pPr algn="ctr"/>
                      <a:r>
                        <a:rPr lang="en-US" sz="1400" kern="0">
                          <a:effectLst/>
                        </a:rPr>
                        <a:t>Sat</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10:45am to 12:00 noon</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3900097858"/>
                  </a:ext>
                </a:extLst>
              </a:tr>
            </a:tbl>
          </a:graphicData>
        </a:graphic>
      </p:graphicFrame>
      <p:pic>
        <p:nvPicPr>
          <p:cNvPr id="13" name="Picture 12" descr="A picture containing person, sport, blue&#10;&#10;Description automatically generated">
            <a:extLst>
              <a:ext uri="{FF2B5EF4-FFF2-40B4-BE49-F238E27FC236}">
                <a16:creationId xmlns:a16="http://schemas.microsoft.com/office/drawing/2014/main" id="{2DC2B58B-10BC-4E3C-AB90-67C6BD612169}"/>
              </a:ext>
            </a:extLst>
          </p:cNvPr>
          <p:cNvPicPr>
            <a:picLocks noChangeAspect="1"/>
          </p:cNvPicPr>
          <p:nvPr/>
        </p:nvPicPr>
        <p:blipFill rotWithShape="1">
          <a:blip r:embed="rId3">
            <a:extLst>
              <a:ext uri="{28A0092B-C50C-407E-A947-70E740481C1C}">
                <a14:useLocalDpi xmlns:a14="http://schemas.microsoft.com/office/drawing/2010/main" val="0"/>
              </a:ext>
            </a:extLst>
          </a:blip>
          <a:srcRect b="20669"/>
          <a:stretch/>
        </p:blipFill>
        <p:spPr>
          <a:xfrm>
            <a:off x="3960561" y="7495809"/>
            <a:ext cx="1943482" cy="1955306"/>
          </a:xfrm>
          <a:prstGeom prst="ellipse">
            <a:avLst/>
          </a:prstGeom>
          <a:ln>
            <a:noFill/>
          </a:ln>
          <a:effectLst>
            <a:softEdge rad="112500"/>
          </a:effectLst>
        </p:spPr>
      </p:pic>
      <p:pic>
        <p:nvPicPr>
          <p:cNvPr id="15" name="Picture 14" descr="A picture containing person, sport&#10;&#10;Description automatically generated">
            <a:extLst>
              <a:ext uri="{FF2B5EF4-FFF2-40B4-BE49-F238E27FC236}">
                <a16:creationId xmlns:a16="http://schemas.microsoft.com/office/drawing/2014/main" id="{584F9EAF-08CE-43F9-8951-1A604BC1433B}"/>
              </a:ext>
            </a:extLst>
          </p:cNvPr>
          <p:cNvPicPr>
            <a:picLocks noChangeAspect="1"/>
          </p:cNvPicPr>
          <p:nvPr/>
        </p:nvPicPr>
        <p:blipFill rotWithShape="1">
          <a:blip r:embed="rId4">
            <a:extLst>
              <a:ext uri="{28A0092B-C50C-407E-A947-70E740481C1C}">
                <a14:useLocalDpi xmlns:a14="http://schemas.microsoft.com/office/drawing/2010/main" val="0"/>
              </a:ext>
            </a:extLst>
          </a:blip>
          <a:srcRect l="8530" b="12578"/>
          <a:stretch/>
        </p:blipFill>
        <p:spPr>
          <a:xfrm>
            <a:off x="5302604" y="7125060"/>
            <a:ext cx="1455068" cy="1577202"/>
          </a:xfrm>
          <a:prstGeom prst="ellipse">
            <a:avLst/>
          </a:prstGeom>
          <a:ln>
            <a:noFill/>
          </a:ln>
          <a:effectLst>
            <a:softEdge rad="112500"/>
          </a:effectLst>
        </p:spPr>
      </p:pic>
      <p:pic>
        <p:nvPicPr>
          <p:cNvPr id="4098" name="Picture 2" descr="Premium Vector | Happy kid doing gymnastics exercise">
            <a:extLst>
              <a:ext uri="{FF2B5EF4-FFF2-40B4-BE49-F238E27FC236}">
                <a16:creationId xmlns:a16="http://schemas.microsoft.com/office/drawing/2014/main" id="{9ABB1D05-51E0-400C-932E-A1A32EA9C43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1371620">
            <a:off x="4809445" y="86425"/>
            <a:ext cx="1291376" cy="1291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Shape, arrow&#10;&#10;Description automatically generated">
            <a:extLst>
              <a:ext uri="{FF2B5EF4-FFF2-40B4-BE49-F238E27FC236}">
                <a16:creationId xmlns:a16="http://schemas.microsoft.com/office/drawing/2014/main" id="{36C00310-4BC2-4C47-8380-F1F6D4E736F3}"/>
              </a:ext>
            </a:extLst>
          </p:cNvPr>
          <p:cNvPicPr>
            <a:picLocks noChangeAspect="1"/>
          </p:cNvPicPr>
          <p:nvPr/>
        </p:nvPicPr>
        <p:blipFill rotWithShape="1">
          <a:blip r:embed="rId6">
            <a:clrChange>
              <a:clrFrom>
                <a:srgbClr val="D6D6D6"/>
              </a:clrFrom>
              <a:clrTo>
                <a:srgbClr val="D6D6D6">
                  <a:alpha val="0"/>
                </a:srgbClr>
              </a:clrTo>
            </a:clrChange>
            <a:extLst>
              <a:ext uri="{BEBA8EAE-BF5A-486C-A8C5-ECC9F3942E4B}">
                <a14:imgProps xmlns:a14="http://schemas.microsoft.com/office/drawing/2010/main">
                  <a14:imgLayer r:embed="rId7">
                    <a14:imgEffect>
                      <a14:backgroundRemoval t="67773" b="95479" l="52266" r="89973">
                        <a14:foregroundMark x1="74657" y1="68013" x2="74657" y2="68013"/>
                        <a14:foregroundMark x1="77404" y1="69697" x2="77404" y2="69697"/>
                        <a14:foregroundMark x1="79670" y1="69697" x2="79670" y2="69697"/>
                        <a14:foregroundMark x1="79670" y1="69697" x2="79670" y2="69697"/>
                        <a14:foregroundMark x1="79670" y1="69697" x2="79670" y2="69697"/>
                        <a14:foregroundMark x1="80907" y1="70370" x2="80907" y2="70370"/>
                        <a14:foregroundMark x1="80907" y1="70370" x2="80907" y2="70370"/>
                        <a14:foregroundMark x1="80907" y1="70370" x2="80907" y2="70370"/>
                        <a14:foregroundMark x1="80907" y1="70370" x2="80907" y2="70370"/>
                        <a14:foregroundMark x1="81456" y1="70370" x2="81456" y2="70370"/>
                        <a14:foregroundMark x1="81456" y1="70226" x2="81456" y2="70226"/>
                        <a14:foregroundMark x1="81456" y1="70226" x2="81456" y2="70226"/>
                        <a14:foregroundMark x1="84821" y1="72535" x2="84821" y2="72535"/>
                        <a14:foregroundMark x1="84821" y1="72535" x2="85165" y2="73353"/>
                        <a14:foregroundMark x1="86126" y1="72968" x2="89423" y2="78259"/>
                        <a14:foregroundMark x1="89835" y1="80568" x2="89080" y2="87686"/>
                        <a14:foregroundMark x1="89080" y1="87686" x2="88874" y2="87686"/>
                        <a14:foregroundMark x1="90179" y1="78884" x2="90041" y2="86436"/>
                        <a14:foregroundMark x1="90041" y1="86436" x2="89423" y2="86917"/>
                        <a14:foregroundMark x1="88324" y1="88600" x2="88324" y2="88600"/>
                        <a14:foregroundMark x1="88324" y1="88600" x2="88324" y2="88600"/>
                        <a14:foregroundMark x1="88118" y1="88600" x2="88118" y2="88600"/>
                        <a14:foregroundMark x1="87431" y1="88889" x2="84066" y2="91198"/>
                        <a14:foregroundMark x1="85577" y1="91342" x2="75618" y2="94324"/>
                        <a14:foregroundMark x1="75618" y1="94324" x2="65316" y2="93651"/>
                        <a14:foregroundMark x1="65316" y1="93651" x2="56937" y2="89322"/>
                        <a14:foregroundMark x1="56937" y1="89322" x2="56731" y2="89274"/>
                        <a14:foregroundMark x1="79258" y1="93795" x2="72802" y2="95479"/>
                        <a14:foregroundMark x1="69849" y1="94949" x2="60440" y2="91631"/>
                        <a14:foregroundMark x1="60440" y1="91631" x2="57280" y2="89514"/>
                        <a14:foregroundMark x1="56319" y1="90284" x2="63599" y2="95190"/>
                        <a14:foregroundMark x1="63599" y1="95190" x2="67788" y2="95190"/>
                        <a14:foregroundMark x1="52679" y1="82636" x2="54602" y2="89803"/>
                        <a14:foregroundMark x1="54602" y1="89803" x2="56319" y2="91198"/>
                        <a14:foregroundMark x1="55426" y1="75421" x2="52473" y2="82347"/>
                        <a14:foregroundMark x1="52473" y1="82347" x2="52266" y2="82540"/>
                        <a14:foregroundMark x1="54670" y1="75421" x2="63736" y2="70803"/>
                        <a14:foregroundMark x1="63736" y1="70803" x2="73558" y2="69505"/>
                        <a14:foregroundMark x1="73558" y1="69505" x2="79808" y2="70226"/>
                        <a14:foregroundMark x1="57074" y1="73208" x2="66277" y2="69505"/>
                        <a14:foregroundMark x1="66277" y1="69505" x2="67651" y2="69312"/>
                        <a14:foregroundMark x1="68201" y1="68783" x2="78434" y2="70082"/>
                        <a14:foregroundMark x1="78434" y1="70082" x2="78365" y2="69986"/>
                        <a14:foregroundMark x1="75206" y1="68927" x2="76648" y2="69841"/>
                        <a14:foregroundMark x1="72596" y1="68687" x2="72596" y2="68687"/>
                        <a14:foregroundMark x1="72596" y1="68687" x2="72596" y2="68687"/>
                      </a14:backgroundRemoval>
                    </a14:imgEffect>
                  </a14:imgLayer>
                </a14:imgProps>
              </a:ext>
              <a:ext uri="{28A0092B-C50C-407E-A947-70E740481C1C}">
                <a14:useLocalDpi xmlns:a14="http://schemas.microsoft.com/office/drawing/2010/main" val="0"/>
              </a:ext>
            </a:extLst>
          </a:blip>
          <a:srcRect l="48214" t="65114" r="5576" b="3333"/>
          <a:stretch/>
        </p:blipFill>
        <p:spPr>
          <a:xfrm rot="1148559">
            <a:off x="293796" y="7408568"/>
            <a:ext cx="1463299" cy="1426717"/>
          </a:xfrm>
          <a:prstGeom prst="rect">
            <a:avLst/>
          </a:prstGeom>
        </p:spPr>
      </p:pic>
      <p:pic>
        <p:nvPicPr>
          <p:cNvPr id="26" name="Picture 25" descr="Shape, arrow&#10;&#10;Description automatically generated">
            <a:extLst>
              <a:ext uri="{FF2B5EF4-FFF2-40B4-BE49-F238E27FC236}">
                <a16:creationId xmlns:a16="http://schemas.microsoft.com/office/drawing/2014/main" id="{B09EFB58-3327-4C31-9981-A79129A16592}"/>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9745" b="97210" l="2885" r="42445">
                        <a14:foregroundMark x1="18475" y1="70370" x2="18475" y2="70370"/>
                        <a14:foregroundMark x1="18475" y1="70370" x2="29121" y2="70611"/>
                        <a14:foregroundMark x1="29121" y1="70611" x2="40591" y2="78884"/>
                        <a14:foregroundMark x1="36401" y1="73208" x2="41758" y2="80568"/>
                        <a14:foregroundMark x1="39492" y1="76046" x2="42651" y2="83117"/>
                        <a14:foregroundMark x1="42651" y1="83117" x2="40865" y2="90188"/>
                        <a14:foregroundMark x1="40865" y1="90188" x2="33585" y2="95238"/>
                        <a14:foregroundMark x1="33585" y1="95238" x2="23489" y2="97306"/>
                        <a14:foregroundMark x1="23489" y1="97306" x2="21429" y2="97258"/>
                        <a14:foregroundMark x1="18613" y1="70611" x2="9547" y2="73930"/>
                        <a14:foregroundMark x1="9547" y1="73930" x2="4183" y2="78461"/>
                        <a14:foregroundMark x1="3794" y1="82213" x2="7432" y2="92843"/>
                        <a14:foregroundMark x1="10558" y1="94319" x2="12500" y2="94805"/>
                        <a14:foregroundMark x1="42308" y1="80568" x2="42445" y2="86917"/>
                        <a14:backgroundMark x1="3503" y1="79557" x2="3503" y2="79557"/>
                        <a14:backgroundMark x1="3640" y1="79557" x2="3640" y2="79557"/>
                        <a14:backgroundMark x1="3640" y1="79557" x2="3640" y2="79557"/>
                        <a14:backgroundMark x1="4396" y1="78499" x2="3503" y2="80856"/>
                        <a14:backgroundMark x1="4052" y1="78644" x2="4052" y2="78644"/>
                        <a14:backgroundMark x1="3091" y1="80712" x2="3503" y2="82251"/>
                        <a14:backgroundMark x1="4739" y1="77585" x2="4602" y2="78259"/>
                        <a14:backgroundMark x1="7349" y1="92881" x2="8860" y2="94276"/>
                        <a14:backgroundMark x1="7349" y1="92737" x2="8860" y2="93795"/>
                        <a14:backgroundMark x1="9409" y1="94420" x2="9959" y2="94709"/>
                      </a14:backgroundRemoval>
                    </a14:imgEffect>
                  </a14:imgLayer>
                </a14:imgProps>
              </a:ext>
              <a:ext uri="{28A0092B-C50C-407E-A947-70E740481C1C}">
                <a14:useLocalDpi xmlns:a14="http://schemas.microsoft.com/office/drawing/2010/main" val="0"/>
              </a:ext>
            </a:extLst>
          </a:blip>
          <a:srcRect l="1015" t="66806" r="55157" b="1527"/>
          <a:stretch/>
        </p:blipFill>
        <p:spPr>
          <a:xfrm rot="21381580">
            <a:off x="83553" y="8509841"/>
            <a:ext cx="1269485" cy="1309695"/>
          </a:xfrm>
          <a:prstGeom prst="rect">
            <a:avLst/>
          </a:prstGeom>
        </p:spPr>
      </p:pic>
      <p:pic>
        <p:nvPicPr>
          <p:cNvPr id="28" name="Picture 27" descr="Shape, arrow&#10;&#10;Description automatically generated">
            <a:extLst>
              <a:ext uri="{FF2B5EF4-FFF2-40B4-BE49-F238E27FC236}">
                <a16:creationId xmlns:a16="http://schemas.microsoft.com/office/drawing/2014/main" id="{0CC762CD-5156-4131-ACC9-FDF351C7815B}"/>
              </a:ext>
            </a:extLst>
          </p:cNvPr>
          <p:cNvPicPr>
            <a:picLocks noChangeAspect="1"/>
          </p:cNvPicPr>
          <p:nvPr/>
        </p:nvPicPr>
        <p:blipFill rotWithShape="1">
          <a:blip r:embed="rId9">
            <a:extLst>
              <a:ext uri="{BEBA8EAE-BF5A-486C-A8C5-ECC9F3942E4B}">
                <a14:imgProps xmlns:a14="http://schemas.microsoft.com/office/drawing/2010/main">
                  <a14:imgLayer r:embed="rId7">
                    <a14:imgEffect>
                      <a14:backgroundRemoval t="35113" b="62482" l="3091" r="43201">
                        <a14:foregroundMark x1="21978" y1="36123" x2="21978" y2="36123"/>
                        <a14:foregroundMark x1="42308" y1="49976" x2="42308" y2="49976"/>
                        <a14:foregroundMark x1="40110" y1="42184" x2="40110" y2="42184"/>
                        <a14:foregroundMark x1="40453" y1="42184" x2="40453" y2="42184"/>
                        <a14:foregroundMark x1="42102" y1="44252" x2="42102" y2="44252"/>
                        <a14:foregroundMark x1="42102" y1="44252" x2="42102" y2="44252"/>
                        <a14:foregroundMark x1="42102" y1="44252" x2="42102" y2="44252"/>
                        <a14:foregroundMark x1="42102" y1="45936" x2="42102" y2="45936"/>
                        <a14:foregroundMark x1="42102" y1="45936" x2="42102" y2="45936"/>
                        <a14:foregroundMark x1="42514" y1="45936" x2="42514" y2="45936"/>
                        <a14:foregroundMark x1="42514" y1="45936" x2="42514" y2="45936"/>
                        <a14:foregroundMark x1="42514" y1="45936" x2="42514" y2="45936"/>
                        <a14:foregroundMark x1="40247" y1="42713" x2="42857" y2="46080"/>
                        <a14:foregroundMark x1="34135" y1="37951" x2="34135" y2="37951"/>
                        <a14:foregroundMark x1="34135" y1="37951" x2="34135" y2="37951"/>
                        <a14:foregroundMark x1="37843" y1="39875" x2="37843" y2="39875"/>
                        <a14:foregroundMark x1="37843" y1="39875" x2="37843" y2="39875"/>
                        <a14:foregroundMark x1="32349" y1="37278" x2="32349" y2="37278"/>
                        <a14:foregroundMark x1="32349" y1="37278" x2="32349" y2="37278"/>
                        <a14:foregroundMark x1="40110" y1="41703" x2="40110" y2="41703"/>
                        <a14:foregroundMark x1="40110" y1="41703" x2="40110" y2="41703"/>
                        <a14:foregroundMark x1="42857" y1="48004" x2="42857" y2="48004"/>
                        <a14:foregroundMark x1="42857" y1="48004" x2="42857" y2="48004"/>
                        <a14:foregroundMark x1="42857" y1="48004" x2="42857" y2="48004"/>
                        <a14:foregroundMark x1="42857" y1="48004" x2="42857" y2="48004"/>
                        <a14:foregroundMark x1="42514" y1="53054" x2="42514" y2="53054"/>
                        <a14:foregroundMark x1="42514" y1="53054" x2="42514" y2="53054"/>
                        <a14:foregroundMark x1="20124" y1="35835" x2="10714" y2="38528"/>
                        <a14:foregroundMark x1="10714" y1="38528" x2="5701" y2="44781"/>
                        <a14:foregroundMark x1="5701" y1="44781" x2="4602" y2="52285"/>
                        <a14:foregroundMark x1="5968" y1="54642" x2="8448" y2="58923"/>
                        <a14:foregroundMark x1="5215" y1="53343" x2="5745" y2="54257"/>
                        <a14:foregroundMark x1="8448" y1="58923" x2="17308" y2="62049"/>
                        <a14:foregroundMark x1="17308" y1="62049" x2="25275" y2="62674"/>
                        <a14:foregroundMark x1="13668" y1="37518" x2="17170" y2="37278"/>
                        <a14:foregroundMark x1="13255" y1="37662" x2="16964" y2="36508"/>
                        <a14:foregroundMark x1="11951" y1="38047" x2="18269" y2="35979"/>
                        <a14:foregroundMark x1="26236" y1="35209" x2="35302" y2="38672"/>
                        <a14:foregroundMark x1="35302" y1="38672" x2="41690" y2="44974"/>
                        <a14:foregroundMark x1="41690" y1="44974" x2="42102" y2="52237"/>
                        <a14:foregroundMark x1="42102" y1="52237" x2="36813" y2="58634"/>
                        <a14:foregroundMark x1="36813" y1="58634" x2="28022" y2="62290"/>
                        <a14:foregroundMark x1="28022" y1="62290" x2="25824" y2="62530"/>
                        <a14:foregroundMark x1="8448" y1="39731" x2="3508" y2="52284"/>
                        <a14:foregroundMark x1="4301" y1="54463" x2="8654" y2="58490"/>
                        <a14:foregroundMark x1="7555" y1="40885" x2="3984" y2="47571"/>
                        <a14:foregroundMark x1="3984" y1="47571" x2="4052" y2="49832"/>
                        <a14:foregroundMark x1="33036" y1="37518" x2="33036" y2="37518"/>
                        <a14:foregroundMark x1="33036" y1="37518" x2="33036" y2="37518"/>
                        <a14:foregroundMark x1="42651" y1="49832" x2="42651" y2="49832"/>
                        <a14:foregroundMark x1="42651" y1="49832" x2="42651" y2="49832"/>
                        <a14:foregroundMark x1="43201" y1="46994" x2="43201" y2="46994"/>
                        <a14:foregroundMark x1="43201" y1="46994" x2="43201" y2="46994"/>
                        <a14:foregroundMark x1="43201" y1="48918" x2="43201" y2="48918"/>
                        <a14:foregroundMark x1="43201" y1="48918" x2="43201" y2="48918"/>
                        <a14:foregroundMark x1="42857" y1="51515" x2="42857" y2="51515"/>
                        <a14:foregroundMark x1="43063" y1="51515" x2="43063" y2="51515"/>
                        <a14:foregroundMark x1="41209" y1="55267" x2="41209" y2="55267"/>
                        <a14:foregroundMark x1="41209" y1="55267" x2="41209" y2="55267"/>
                        <a14:foregroundMark x1="40453" y1="55796" x2="40453" y2="55796"/>
                        <a14:foregroundMark x1="40453" y1="55796" x2="40453" y2="55796"/>
                        <a14:foregroundMark x1="41552" y1="54882" x2="41552" y2="54882"/>
                        <a14:foregroundMark x1="41552" y1="54882" x2="41552" y2="54882"/>
                        <a14:foregroundMark x1="39148" y1="57239" x2="39148" y2="57239"/>
                        <a14:foregroundMark x1="39148" y1="57239" x2="39148" y2="57239"/>
                        <a14:foregroundMark x1="39148" y1="57239" x2="39148" y2="57239"/>
                        <a14:foregroundMark x1="39148" y1="57239" x2="39148" y2="57239"/>
                        <a14:foregroundMark x1="39698" y1="57095" x2="39698" y2="57095"/>
                        <a14:foregroundMark x1="39698" y1="57095" x2="39698" y2="57095"/>
                        <a14:foregroundMark x1="34753" y1="60317" x2="34753" y2="60317"/>
                        <a14:foregroundMark x1="34753" y1="60317" x2="34753" y2="60317"/>
                        <a14:foregroundMark x1="34753" y1="60317" x2="34753" y2="60317"/>
                        <a14:foregroundMark x1="34753" y1="60317" x2="34753" y2="60317"/>
                        <a14:foregroundMark x1="31387" y1="61616" x2="36195" y2="60847"/>
                        <a14:foregroundMark x1="40453" y1="55796" x2="34547" y2="60173"/>
                        <a14:backgroundMark x1="2953" y1="53728" x2="2953" y2="53728"/>
                        <a14:backgroundMark x1="3503" y1="53583" x2="3503" y2="53583"/>
                        <a14:backgroundMark x1="3503" y1="53583" x2="3503" y2="53583"/>
                        <a14:backgroundMark x1="35646" y1="60991" x2="35646" y2="60991"/>
                        <a14:backgroundMark x1="35646" y1="60847" x2="35646" y2="60847"/>
                        <a14:backgroundMark x1="3640" y1="53728" x2="3640" y2="53728"/>
                        <a14:backgroundMark x1="3640" y1="53728" x2="3640" y2="53728"/>
                        <a14:backgroundMark x1="3640" y1="53343" x2="3640" y2="53343"/>
                        <a14:backgroundMark x1="3640" y1="53343" x2="3640" y2="53343"/>
                        <a14:backgroundMark x1="3640" y1="53054" x2="4052" y2="54497"/>
                        <a14:backgroundMark x1="3503" y1="52285" x2="3640" y2="53439"/>
                        <a14:backgroundMark x1="4396" y1="54257" x2="4396" y2="54642"/>
                      </a14:backgroundRemoval>
                    </a14:imgEffect>
                  </a14:imgLayer>
                </a14:imgProps>
              </a:ext>
              <a:ext uri="{28A0092B-C50C-407E-A947-70E740481C1C}">
                <a14:useLocalDpi xmlns:a14="http://schemas.microsoft.com/office/drawing/2010/main" val="0"/>
              </a:ext>
            </a:extLst>
          </a:blip>
          <a:srcRect l="1609" t="33472" r="53967" b="34862"/>
          <a:stretch/>
        </p:blipFill>
        <p:spPr>
          <a:xfrm rot="2224813">
            <a:off x="1168904" y="8505041"/>
            <a:ext cx="1347647" cy="1371713"/>
          </a:xfrm>
          <a:prstGeom prst="rect">
            <a:avLst/>
          </a:prstGeom>
        </p:spPr>
      </p:pic>
      <p:pic>
        <p:nvPicPr>
          <p:cNvPr id="30" name="Picture 29" descr="Diagram&#10;&#10;Description automatically generated">
            <a:extLst>
              <a:ext uri="{FF2B5EF4-FFF2-40B4-BE49-F238E27FC236}">
                <a16:creationId xmlns:a16="http://schemas.microsoft.com/office/drawing/2014/main" id="{453C5840-B38C-4A4A-9430-F9478CE8D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2767089" y="8012027"/>
            <a:ext cx="1106833" cy="1557691"/>
          </a:xfrm>
          <a:prstGeom prst="rect">
            <a:avLst/>
          </a:prstGeom>
        </p:spPr>
      </p:pic>
      <p:pic>
        <p:nvPicPr>
          <p:cNvPr id="27" name="Picture 26" descr="Shape, arrow&#10;&#10;Description automatically generated">
            <a:extLst>
              <a:ext uri="{FF2B5EF4-FFF2-40B4-BE49-F238E27FC236}">
                <a16:creationId xmlns:a16="http://schemas.microsoft.com/office/drawing/2014/main" id="{C6B2A352-8845-4C58-983C-FBE3605A0F34}"/>
              </a:ext>
            </a:extLst>
          </p:cNvPr>
          <p:cNvPicPr>
            <a:picLocks noChangeAspect="1"/>
          </p:cNvPicPr>
          <p:nvPr/>
        </p:nvPicPr>
        <p:blipFill rotWithShape="1">
          <a:blip r:embed="rId11">
            <a:extLst>
              <a:ext uri="{BEBA8EAE-BF5A-486C-A8C5-ECC9F3942E4B}">
                <a14:imgProps xmlns:a14="http://schemas.microsoft.com/office/drawing/2010/main">
                  <a14:imgLayer r:embed="rId7">
                    <a14:imgEffect>
                      <a14:backgroundRemoval t="34103" b="60702" l="54670" r="92514">
                        <a14:foregroundMark x1="64698" y1="34921" x2="64698" y2="34921"/>
                        <a14:foregroundMark x1="69712" y1="34103" x2="69712" y2="34103"/>
                        <a14:foregroundMark x1="92582" y1="45936" x2="92582" y2="45936"/>
                        <a14:foregroundMark x1="76442" y1="60750" x2="76442" y2="60750"/>
                        <a14:foregroundMark x1="54670" y1="47282" x2="54670" y2="47282"/>
                      </a14:backgroundRemoval>
                    </a14:imgEffect>
                  </a14:imgLayer>
                </a14:imgProps>
              </a:ext>
              <a:ext uri="{28A0092B-C50C-407E-A947-70E740481C1C}">
                <a14:useLocalDpi xmlns:a14="http://schemas.microsoft.com/office/drawing/2010/main" val="0"/>
              </a:ext>
            </a:extLst>
          </a:blip>
          <a:srcRect l="50667" t="32233" r="4837" b="36829"/>
          <a:stretch/>
        </p:blipFill>
        <p:spPr>
          <a:xfrm rot="20967081">
            <a:off x="1452751" y="7528663"/>
            <a:ext cx="1367170" cy="1357349"/>
          </a:xfrm>
          <a:prstGeom prst="rect">
            <a:avLst/>
          </a:prstGeom>
        </p:spPr>
      </p:pic>
    </p:spTree>
    <p:extLst>
      <p:ext uri="{BB962C8B-B14F-4D97-AF65-F5344CB8AC3E}">
        <p14:creationId xmlns:p14="http://schemas.microsoft.com/office/powerpoint/2010/main" val="52658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9049" y="0"/>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586364" y="500324"/>
            <a:ext cx="2564100" cy="584775"/>
          </a:xfrm>
          <a:custGeom>
            <a:avLst/>
            <a:gdLst>
              <a:gd name="connsiteX0" fmla="*/ 0 w 2564100"/>
              <a:gd name="connsiteY0" fmla="*/ 0 h 584775"/>
              <a:gd name="connsiteX1" fmla="*/ 641025 w 2564100"/>
              <a:gd name="connsiteY1" fmla="*/ 0 h 584775"/>
              <a:gd name="connsiteX2" fmla="*/ 1230768 w 2564100"/>
              <a:gd name="connsiteY2" fmla="*/ 0 h 584775"/>
              <a:gd name="connsiteX3" fmla="*/ 1794870 w 2564100"/>
              <a:gd name="connsiteY3" fmla="*/ 0 h 584775"/>
              <a:gd name="connsiteX4" fmla="*/ 2564100 w 2564100"/>
              <a:gd name="connsiteY4" fmla="*/ 0 h 584775"/>
              <a:gd name="connsiteX5" fmla="*/ 2564100 w 2564100"/>
              <a:gd name="connsiteY5" fmla="*/ 584775 h 584775"/>
              <a:gd name="connsiteX6" fmla="*/ 1974357 w 2564100"/>
              <a:gd name="connsiteY6" fmla="*/ 584775 h 584775"/>
              <a:gd name="connsiteX7" fmla="*/ 1410255 w 2564100"/>
              <a:gd name="connsiteY7" fmla="*/ 584775 h 584775"/>
              <a:gd name="connsiteX8" fmla="*/ 794871 w 2564100"/>
              <a:gd name="connsiteY8" fmla="*/ 584775 h 584775"/>
              <a:gd name="connsiteX9" fmla="*/ 0 w 2564100"/>
              <a:gd name="connsiteY9" fmla="*/ 584775 h 584775"/>
              <a:gd name="connsiteX10" fmla="*/ 0 w 2564100"/>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4100" h="584775" fill="none" extrusionOk="0">
                <a:moveTo>
                  <a:pt x="0" y="0"/>
                </a:moveTo>
                <a:cubicBezTo>
                  <a:pt x="306233" y="-17517"/>
                  <a:pt x="446638" y="-15088"/>
                  <a:pt x="641025" y="0"/>
                </a:cubicBezTo>
                <a:cubicBezTo>
                  <a:pt x="835413" y="15088"/>
                  <a:pt x="1074315" y="2634"/>
                  <a:pt x="1230768" y="0"/>
                </a:cubicBezTo>
                <a:cubicBezTo>
                  <a:pt x="1387221" y="-2634"/>
                  <a:pt x="1643381" y="-13822"/>
                  <a:pt x="1794870" y="0"/>
                </a:cubicBezTo>
                <a:cubicBezTo>
                  <a:pt x="1946359" y="13822"/>
                  <a:pt x="2359598" y="36579"/>
                  <a:pt x="2564100" y="0"/>
                </a:cubicBezTo>
                <a:cubicBezTo>
                  <a:pt x="2566136" y="134701"/>
                  <a:pt x="2582285" y="322673"/>
                  <a:pt x="2564100" y="584775"/>
                </a:cubicBezTo>
                <a:cubicBezTo>
                  <a:pt x="2400033" y="569594"/>
                  <a:pt x="2261627" y="565554"/>
                  <a:pt x="1974357" y="584775"/>
                </a:cubicBezTo>
                <a:cubicBezTo>
                  <a:pt x="1687087" y="603996"/>
                  <a:pt x="1557617" y="580475"/>
                  <a:pt x="1410255" y="584775"/>
                </a:cubicBezTo>
                <a:cubicBezTo>
                  <a:pt x="1262893" y="589075"/>
                  <a:pt x="974792" y="559922"/>
                  <a:pt x="794871" y="584775"/>
                </a:cubicBezTo>
                <a:cubicBezTo>
                  <a:pt x="614950" y="609628"/>
                  <a:pt x="361497" y="556509"/>
                  <a:pt x="0" y="584775"/>
                </a:cubicBezTo>
                <a:cubicBezTo>
                  <a:pt x="1459" y="446915"/>
                  <a:pt x="13906" y="128693"/>
                  <a:pt x="0" y="0"/>
                </a:cubicBezTo>
                <a:close/>
              </a:path>
              <a:path w="2564100" h="584775" stroke="0" extrusionOk="0">
                <a:moveTo>
                  <a:pt x="0" y="0"/>
                </a:moveTo>
                <a:cubicBezTo>
                  <a:pt x="296357" y="19760"/>
                  <a:pt x="402924" y="27423"/>
                  <a:pt x="666666" y="0"/>
                </a:cubicBezTo>
                <a:cubicBezTo>
                  <a:pt x="930408" y="-27423"/>
                  <a:pt x="1161399" y="-22143"/>
                  <a:pt x="1307691" y="0"/>
                </a:cubicBezTo>
                <a:cubicBezTo>
                  <a:pt x="1453983" y="22143"/>
                  <a:pt x="1629117" y="652"/>
                  <a:pt x="1948716" y="0"/>
                </a:cubicBezTo>
                <a:cubicBezTo>
                  <a:pt x="2268316" y="-652"/>
                  <a:pt x="2399959" y="17421"/>
                  <a:pt x="2564100" y="0"/>
                </a:cubicBezTo>
                <a:cubicBezTo>
                  <a:pt x="2574495" y="177521"/>
                  <a:pt x="2540285" y="361841"/>
                  <a:pt x="2564100" y="584775"/>
                </a:cubicBezTo>
                <a:cubicBezTo>
                  <a:pt x="2359271" y="571929"/>
                  <a:pt x="2113297" y="589722"/>
                  <a:pt x="1999998" y="584775"/>
                </a:cubicBezTo>
                <a:cubicBezTo>
                  <a:pt x="1886699" y="579828"/>
                  <a:pt x="1616046" y="601510"/>
                  <a:pt x="1410255" y="584775"/>
                </a:cubicBezTo>
                <a:cubicBezTo>
                  <a:pt x="1204464" y="568040"/>
                  <a:pt x="991042" y="601727"/>
                  <a:pt x="769230" y="584775"/>
                </a:cubicBezTo>
                <a:cubicBezTo>
                  <a:pt x="547418" y="567823"/>
                  <a:pt x="295563" y="596174"/>
                  <a:pt x="0" y="584775"/>
                </a:cubicBezTo>
                <a:cubicBezTo>
                  <a:pt x="-15960" y="365709"/>
                  <a:pt x="-25348" y="15049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r>
              <a:rPr lang="en-US" sz="3200" b="1" dirty="0">
                <a:latin typeface="Curlz MT" panose="04040404050702020202" pitchFamily="82" charset="0"/>
              </a:rPr>
              <a:t>Fun with Ballet</a:t>
            </a:r>
            <a:endParaRPr lang="en-HK" sz="3200" dirty="0">
              <a:latin typeface="Curlz MT" panose="04040404050702020202" pitchFamily="82" charset="0"/>
            </a:endParaRPr>
          </a:p>
        </p:txBody>
      </p:sp>
      <p:sp>
        <p:nvSpPr>
          <p:cNvPr id="6" name="Rectangle 5">
            <a:extLst>
              <a:ext uri="{FF2B5EF4-FFF2-40B4-BE49-F238E27FC236}">
                <a16:creationId xmlns:a16="http://schemas.microsoft.com/office/drawing/2014/main" id="{2082DA5B-3F67-4D6C-879D-184FD9B8A2E9}"/>
              </a:ext>
            </a:extLst>
          </p:cNvPr>
          <p:cNvSpPr/>
          <p:nvPr/>
        </p:nvSpPr>
        <p:spPr>
          <a:xfrm rot="213353">
            <a:off x="2475335" y="4722167"/>
            <a:ext cx="4204997" cy="461665"/>
          </a:xfrm>
          <a:custGeom>
            <a:avLst/>
            <a:gdLst>
              <a:gd name="connsiteX0" fmla="*/ 0 w 4204997"/>
              <a:gd name="connsiteY0" fmla="*/ 0 h 461665"/>
              <a:gd name="connsiteX1" fmla="*/ 516614 w 4204997"/>
              <a:gd name="connsiteY1" fmla="*/ 0 h 461665"/>
              <a:gd name="connsiteX2" fmla="*/ 1201428 w 4204997"/>
              <a:gd name="connsiteY2" fmla="*/ 0 h 461665"/>
              <a:gd name="connsiteX3" fmla="*/ 1886242 w 4204997"/>
              <a:gd name="connsiteY3" fmla="*/ 0 h 461665"/>
              <a:gd name="connsiteX4" fmla="*/ 2571055 w 4204997"/>
              <a:gd name="connsiteY4" fmla="*/ 0 h 461665"/>
              <a:gd name="connsiteX5" fmla="*/ 3171769 w 4204997"/>
              <a:gd name="connsiteY5" fmla="*/ 0 h 461665"/>
              <a:gd name="connsiteX6" fmla="*/ 3688383 w 4204997"/>
              <a:gd name="connsiteY6" fmla="*/ 0 h 461665"/>
              <a:gd name="connsiteX7" fmla="*/ 4204997 w 4204997"/>
              <a:gd name="connsiteY7" fmla="*/ 0 h 461665"/>
              <a:gd name="connsiteX8" fmla="*/ 4204997 w 4204997"/>
              <a:gd name="connsiteY8" fmla="*/ 461665 h 461665"/>
              <a:gd name="connsiteX9" fmla="*/ 3730433 w 4204997"/>
              <a:gd name="connsiteY9" fmla="*/ 461665 h 461665"/>
              <a:gd name="connsiteX10" fmla="*/ 3255869 w 4204997"/>
              <a:gd name="connsiteY10" fmla="*/ 461665 h 461665"/>
              <a:gd name="connsiteX11" fmla="*/ 2781305 w 4204997"/>
              <a:gd name="connsiteY11" fmla="*/ 461665 h 461665"/>
              <a:gd name="connsiteX12" fmla="*/ 2264691 w 4204997"/>
              <a:gd name="connsiteY12" fmla="*/ 461665 h 461665"/>
              <a:gd name="connsiteX13" fmla="*/ 1621927 w 4204997"/>
              <a:gd name="connsiteY13" fmla="*/ 461665 h 461665"/>
              <a:gd name="connsiteX14" fmla="*/ 1105313 w 4204997"/>
              <a:gd name="connsiteY14" fmla="*/ 461665 h 461665"/>
              <a:gd name="connsiteX15" fmla="*/ 0 w 4204997"/>
              <a:gd name="connsiteY15" fmla="*/ 461665 h 461665"/>
              <a:gd name="connsiteX16" fmla="*/ 0 w 4204997"/>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4997" h="461665" fill="none" extrusionOk="0">
                <a:moveTo>
                  <a:pt x="0" y="0"/>
                </a:moveTo>
                <a:cubicBezTo>
                  <a:pt x="153485" y="-25731"/>
                  <a:pt x="393660" y="1034"/>
                  <a:pt x="516614" y="0"/>
                </a:cubicBezTo>
                <a:cubicBezTo>
                  <a:pt x="639568" y="-1034"/>
                  <a:pt x="865236" y="-30692"/>
                  <a:pt x="1201428" y="0"/>
                </a:cubicBezTo>
                <a:cubicBezTo>
                  <a:pt x="1537620" y="30692"/>
                  <a:pt x="1548210" y="30162"/>
                  <a:pt x="1886242" y="0"/>
                </a:cubicBezTo>
                <a:cubicBezTo>
                  <a:pt x="2224274" y="-30162"/>
                  <a:pt x="2259949" y="-13509"/>
                  <a:pt x="2571055" y="0"/>
                </a:cubicBezTo>
                <a:cubicBezTo>
                  <a:pt x="2882161" y="13509"/>
                  <a:pt x="2943438" y="-3897"/>
                  <a:pt x="3171769" y="0"/>
                </a:cubicBezTo>
                <a:cubicBezTo>
                  <a:pt x="3400100" y="3897"/>
                  <a:pt x="3522161" y="15442"/>
                  <a:pt x="3688383" y="0"/>
                </a:cubicBezTo>
                <a:cubicBezTo>
                  <a:pt x="3854605" y="-15442"/>
                  <a:pt x="4096075" y="-13286"/>
                  <a:pt x="4204997" y="0"/>
                </a:cubicBezTo>
                <a:cubicBezTo>
                  <a:pt x="4211860" y="196024"/>
                  <a:pt x="4193982" y="292182"/>
                  <a:pt x="4204997" y="461665"/>
                </a:cubicBezTo>
                <a:cubicBezTo>
                  <a:pt x="4022155" y="442392"/>
                  <a:pt x="3960454" y="452796"/>
                  <a:pt x="3730433" y="461665"/>
                </a:cubicBezTo>
                <a:cubicBezTo>
                  <a:pt x="3500412" y="470534"/>
                  <a:pt x="3460088" y="483354"/>
                  <a:pt x="3255869" y="461665"/>
                </a:cubicBezTo>
                <a:cubicBezTo>
                  <a:pt x="3051650" y="439976"/>
                  <a:pt x="3005124" y="473370"/>
                  <a:pt x="2781305" y="461665"/>
                </a:cubicBezTo>
                <a:cubicBezTo>
                  <a:pt x="2557486" y="449960"/>
                  <a:pt x="2458202" y="478263"/>
                  <a:pt x="2264691" y="461665"/>
                </a:cubicBezTo>
                <a:cubicBezTo>
                  <a:pt x="2071180" y="445067"/>
                  <a:pt x="1770135" y="445958"/>
                  <a:pt x="1621927" y="461665"/>
                </a:cubicBezTo>
                <a:cubicBezTo>
                  <a:pt x="1473719" y="477372"/>
                  <a:pt x="1283449" y="450611"/>
                  <a:pt x="1105313" y="461665"/>
                </a:cubicBezTo>
                <a:cubicBezTo>
                  <a:pt x="927177" y="472719"/>
                  <a:pt x="347684" y="416619"/>
                  <a:pt x="0" y="461665"/>
                </a:cubicBezTo>
                <a:cubicBezTo>
                  <a:pt x="3496" y="356216"/>
                  <a:pt x="-14298" y="96749"/>
                  <a:pt x="0" y="0"/>
                </a:cubicBezTo>
                <a:close/>
              </a:path>
              <a:path w="4204997" h="461665" stroke="0" extrusionOk="0">
                <a:moveTo>
                  <a:pt x="0" y="0"/>
                </a:moveTo>
                <a:cubicBezTo>
                  <a:pt x="174293" y="30790"/>
                  <a:pt x="510791" y="-21154"/>
                  <a:pt x="642764" y="0"/>
                </a:cubicBezTo>
                <a:cubicBezTo>
                  <a:pt x="774737" y="21154"/>
                  <a:pt x="975029" y="-23829"/>
                  <a:pt x="1243478" y="0"/>
                </a:cubicBezTo>
                <a:cubicBezTo>
                  <a:pt x="1511927" y="23829"/>
                  <a:pt x="1712919" y="11420"/>
                  <a:pt x="1844192" y="0"/>
                </a:cubicBezTo>
                <a:cubicBezTo>
                  <a:pt x="1975465" y="-11420"/>
                  <a:pt x="2240223" y="10434"/>
                  <a:pt x="2529005" y="0"/>
                </a:cubicBezTo>
                <a:cubicBezTo>
                  <a:pt x="2817787" y="-10434"/>
                  <a:pt x="2969562" y="-31910"/>
                  <a:pt x="3213819" y="0"/>
                </a:cubicBezTo>
                <a:cubicBezTo>
                  <a:pt x="3458076" y="31910"/>
                  <a:pt x="3950042" y="32593"/>
                  <a:pt x="4204997" y="0"/>
                </a:cubicBezTo>
                <a:cubicBezTo>
                  <a:pt x="4221517" y="123523"/>
                  <a:pt x="4201368" y="241445"/>
                  <a:pt x="4204997" y="461665"/>
                </a:cubicBezTo>
                <a:cubicBezTo>
                  <a:pt x="3992640" y="463601"/>
                  <a:pt x="3913277" y="480159"/>
                  <a:pt x="3730433" y="461665"/>
                </a:cubicBezTo>
                <a:cubicBezTo>
                  <a:pt x="3547589" y="443171"/>
                  <a:pt x="3193505" y="441215"/>
                  <a:pt x="3045619" y="461665"/>
                </a:cubicBezTo>
                <a:cubicBezTo>
                  <a:pt x="2897733" y="482115"/>
                  <a:pt x="2722162" y="434472"/>
                  <a:pt x="2402855" y="461665"/>
                </a:cubicBezTo>
                <a:cubicBezTo>
                  <a:pt x="2083548" y="488858"/>
                  <a:pt x="1902073" y="440297"/>
                  <a:pt x="1760092" y="461665"/>
                </a:cubicBezTo>
                <a:cubicBezTo>
                  <a:pt x="1618111" y="483033"/>
                  <a:pt x="1337720" y="485157"/>
                  <a:pt x="1117328" y="461665"/>
                </a:cubicBezTo>
                <a:cubicBezTo>
                  <a:pt x="896936" y="438173"/>
                  <a:pt x="820133" y="467374"/>
                  <a:pt x="642764" y="461665"/>
                </a:cubicBezTo>
                <a:cubicBezTo>
                  <a:pt x="465395" y="455956"/>
                  <a:pt x="161813" y="449461"/>
                  <a:pt x="0" y="461665"/>
                </a:cubicBezTo>
                <a:cubicBezTo>
                  <a:pt x="7737" y="269010"/>
                  <a:pt x="-6963" y="228031"/>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r>
              <a:rPr lang="en-US" sz="2400" b="1" dirty="0">
                <a:latin typeface="Curlz MT" panose="04040404050702020202" pitchFamily="82" charset="0"/>
              </a:rPr>
              <a:t>Fun with K-Pop and Jazz Dancing</a:t>
            </a:r>
            <a:endParaRPr lang="en-HK" sz="2400" dirty="0">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16693" y="1369044"/>
            <a:ext cx="6190457" cy="1754326"/>
          </a:xfrm>
          <a:prstGeom prst="rect">
            <a:avLst/>
          </a:prstGeom>
          <a:noFill/>
        </p:spPr>
        <p:txBody>
          <a:bodyPr wrap="square" rtlCol="0">
            <a:spAutoFit/>
          </a:bodyPr>
          <a:lstStyle/>
          <a:p>
            <a:pPr algn="just"/>
            <a:r>
              <a:rPr lang="en-US" dirty="0"/>
              <a:t>This class is designed for children who are interested in ballet and musical movements. The curriculum follows that of the Royal Academy of dancing from the United Kingdom. As the children progress through the course, they will be nominated to take the examinations at the Royal Academy of Dancing.</a:t>
            </a:r>
            <a:endParaRPr lang="en-HK" dirty="0"/>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289215" y="1030490"/>
            <a:ext cx="3549736"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r>
              <a:rPr lang="en-GB" sz="1600" dirty="0">
                <a:latin typeface="Think" panose="02000500000000000000" pitchFamily="2" charset="0"/>
              </a:rPr>
              <a:t> </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65985" y="5717755"/>
            <a:ext cx="6424614" cy="1200329"/>
          </a:xfrm>
          <a:prstGeom prst="rect">
            <a:avLst/>
          </a:prstGeom>
          <a:noFill/>
        </p:spPr>
        <p:txBody>
          <a:bodyPr wrap="square" rtlCol="0">
            <a:spAutoFit/>
          </a:bodyPr>
          <a:lstStyle/>
          <a:p>
            <a:pPr algn="just"/>
            <a:r>
              <a:rPr lang="en-US" dirty="0"/>
              <a:t>A new and fun way to promote physical fitness, improve mind and body coordination to children, through popular Korean music. The children will be introduced to basic steps and techniques in Jazz. The curriculum follows that of the A.T.O.D.</a:t>
            </a:r>
            <a:endParaRPr lang="en-HK" dirty="0"/>
          </a:p>
        </p:txBody>
      </p:sp>
      <p:graphicFrame>
        <p:nvGraphicFramePr>
          <p:cNvPr id="2" name="Table 1">
            <a:extLst>
              <a:ext uri="{FF2B5EF4-FFF2-40B4-BE49-F238E27FC236}">
                <a16:creationId xmlns:a16="http://schemas.microsoft.com/office/drawing/2014/main" id="{9D113D15-AE29-4C8A-B91B-AFF64B930409}"/>
              </a:ext>
            </a:extLst>
          </p:cNvPr>
          <p:cNvGraphicFramePr>
            <a:graphicFrameLocks noGrp="1"/>
          </p:cNvGraphicFramePr>
          <p:nvPr>
            <p:extLst>
              <p:ext uri="{D42A27DB-BD31-4B8C-83A1-F6EECF244321}">
                <p14:modId xmlns:p14="http://schemas.microsoft.com/office/powerpoint/2010/main" val="4070889396"/>
              </p:ext>
            </p:extLst>
          </p:nvPr>
        </p:nvGraphicFramePr>
        <p:xfrm>
          <a:off x="216692" y="3246466"/>
          <a:ext cx="6323806" cy="1054808"/>
        </p:xfrm>
        <a:graphic>
          <a:graphicData uri="http://schemas.openxmlformats.org/drawingml/2006/table">
            <a:tbl>
              <a:tblPr>
                <a:tableStyleId>{8A107856-5554-42FB-B03E-39F5DBC370BA}</a:tableStyleId>
              </a:tblPr>
              <a:tblGrid>
                <a:gridCol w="471150">
                  <a:extLst>
                    <a:ext uri="{9D8B030D-6E8A-4147-A177-3AD203B41FA5}">
                      <a16:colId xmlns:a16="http://schemas.microsoft.com/office/drawing/2014/main" val="3151805517"/>
                    </a:ext>
                  </a:extLst>
                </a:gridCol>
                <a:gridCol w="772658">
                  <a:extLst>
                    <a:ext uri="{9D8B030D-6E8A-4147-A177-3AD203B41FA5}">
                      <a16:colId xmlns:a16="http://schemas.microsoft.com/office/drawing/2014/main" val="2456921821"/>
                    </a:ext>
                  </a:extLst>
                </a:gridCol>
                <a:gridCol w="1028700">
                  <a:extLst>
                    <a:ext uri="{9D8B030D-6E8A-4147-A177-3AD203B41FA5}">
                      <a16:colId xmlns:a16="http://schemas.microsoft.com/office/drawing/2014/main" val="1458377936"/>
                    </a:ext>
                  </a:extLst>
                </a:gridCol>
                <a:gridCol w="1257300">
                  <a:extLst>
                    <a:ext uri="{9D8B030D-6E8A-4147-A177-3AD203B41FA5}">
                      <a16:colId xmlns:a16="http://schemas.microsoft.com/office/drawing/2014/main" val="3715772389"/>
                    </a:ext>
                  </a:extLst>
                </a:gridCol>
                <a:gridCol w="656802">
                  <a:extLst>
                    <a:ext uri="{9D8B030D-6E8A-4147-A177-3AD203B41FA5}">
                      <a16:colId xmlns:a16="http://schemas.microsoft.com/office/drawing/2014/main" val="103197889"/>
                    </a:ext>
                  </a:extLst>
                </a:gridCol>
                <a:gridCol w="2137196">
                  <a:extLst>
                    <a:ext uri="{9D8B030D-6E8A-4147-A177-3AD203B41FA5}">
                      <a16:colId xmlns:a16="http://schemas.microsoft.com/office/drawing/2014/main" val="1622079223"/>
                    </a:ext>
                  </a:extLst>
                </a:gridCol>
              </a:tblGrid>
              <a:tr h="371755">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extLst>
                  <a:ext uri="{0D108BD9-81ED-4DB2-BD59-A6C34878D82A}">
                    <a16:rowId xmlns:a16="http://schemas.microsoft.com/office/drawing/2014/main" val="1259307846"/>
                  </a:ext>
                </a:extLst>
              </a:tr>
              <a:tr h="683053">
                <a:tc>
                  <a:txBody>
                    <a:bodyPr/>
                    <a:lstStyle/>
                    <a:p>
                      <a:pPr algn="ctr"/>
                      <a:r>
                        <a:rPr lang="en-US" sz="1400" kern="0">
                          <a:effectLst/>
                        </a:rPr>
                        <a:t>B1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 to 6</a:t>
                      </a:r>
                      <a:br>
                        <a:rPr lang="en-US" sz="1400" kern="0" dirty="0">
                          <a:effectLst/>
                        </a:rPr>
                      </a:br>
                      <a:r>
                        <a:rPr lang="en-US" sz="1400" kern="0" dirty="0" err="1">
                          <a:effectLst/>
                        </a:rPr>
                        <a:t>yrs</a:t>
                      </a:r>
                      <a:r>
                        <a:rPr lang="en-US" sz="1400" kern="0" dirty="0">
                          <a:effectLst/>
                        </a:rPr>
                        <a:t> old</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Thursday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3:30pm-4:15pm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10, 17, 24, 31 Aug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extLst>
                  <a:ext uri="{0D108BD9-81ED-4DB2-BD59-A6C34878D82A}">
                    <a16:rowId xmlns:a16="http://schemas.microsoft.com/office/drawing/2014/main" val="3160007266"/>
                  </a:ext>
                </a:extLst>
              </a:tr>
            </a:tbl>
          </a:graphicData>
        </a:graphic>
      </p:graphicFrame>
      <p:sp>
        <p:nvSpPr>
          <p:cNvPr id="12" name="TextBox 11">
            <a:extLst>
              <a:ext uri="{FF2B5EF4-FFF2-40B4-BE49-F238E27FC236}">
                <a16:creationId xmlns:a16="http://schemas.microsoft.com/office/drawing/2014/main" id="{C8D152DD-CC01-4496-BDC8-24895AF0BB7D}"/>
              </a:ext>
            </a:extLst>
          </p:cNvPr>
          <p:cNvSpPr txBox="1"/>
          <p:nvPr/>
        </p:nvSpPr>
        <p:spPr>
          <a:xfrm>
            <a:off x="265985" y="5359735"/>
            <a:ext cx="3549736"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r>
              <a:rPr lang="en-GB" sz="1600" dirty="0">
                <a:latin typeface="Think" panose="02000500000000000000" pitchFamily="2" charset="0"/>
              </a:rPr>
              <a:t> </a:t>
            </a:r>
            <a:endParaRPr lang="en-HK" sz="1600" dirty="0">
              <a:latin typeface="Think" panose="02000500000000000000" pitchFamily="2" charset="0"/>
            </a:endParaRPr>
          </a:p>
        </p:txBody>
      </p:sp>
      <p:graphicFrame>
        <p:nvGraphicFramePr>
          <p:cNvPr id="16" name="Table 15">
            <a:extLst>
              <a:ext uri="{FF2B5EF4-FFF2-40B4-BE49-F238E27FC236}">
                <a16:creationId xmlns:a16="http://schemas.microsoft.com/office/drawing/2014/main" id="{7B1B55CE-57CE-43FE-A46D-F0470C89B821}"/>
              </a:ext>
            </a:extLst>
          </p:cNvPr>
          <p:cNvGraphicFramePr>
            <a:graphicFrameLocks noGrp="1"/>
          </p:cNvGraphicFramePr>
          <p:nvPr>
            <p:extLst>
              <p:ext uri="{D42A27DB-BD31-4B8C-83A1-F6EECF244321}">
                <p14:modId xmlns:p14="http://schemas.microsoft.com/office/powerpoint/2010/main" val="3331473684"/>
              </p:ext>
            </p:extLst>
          </p:nvPr>
        </p:nvGraphicFramePr>
        <p:xfrm>
          <a:off x="188513" y="7004437"/>
          <a:ext cx="6316221" cy="917073"/>
        </p:xfrm>
        <a:graphic>
          <a:graphicData uri="http://schemas.openxmlformats.org/drawingml/2006/table">
            <a:tbl>
              <a:tblPr>
                <a:tableStyleId>{C4B1156A-380E-4F78-BDF5-A606A8083BF9}</a:tableStyleId>
              </a:tblPr>
              <a:tblGrid>
                <a:gridCol w="463344">
                  <a:extLst>
                    <a:ext uri="{9D8B030D-6E8A-4147-A177-3AD203B41FA5}">
                      <a16:colId xmlns:a16="http://schemas.microsoft.com/office/drawing/2014/main" val="2353958677"/>
                    </a:ext>
                  </a:extLst>
                </a:gridCol>
                <a:gridCol w="836380">
                  <a:extLst>
                    <a:ext uri="{9D8B030D-6E8A-4147-A177-3AD203B41FA5}">
                      <a16:colId xmlns:a16="http://schemas.microsoft.com/office/drawing/2014/main" val="3366622046"/>
                    </a:ext>
                  </a:extLst>
                </a:gridCol>
                <a:gridCol w="812800">
                  <a:extLst>
                    <a:ext uri="{9D8B030D-6E8A-4147-A177-3AD203B41FA5}">
                      <a16:colId xmlns:a16="http://schemas.microsoft.com/office/drawing/2014/main" val="2016275252"/>
                    </a:ext>
                  </a:extLst>
                </a:gridCol>
                <a:gridCol w="1308100">
                  <a:extLst>
                    <a:ext uri="{9D8B030D-6E8A-4147-A177-3AD203B41FA5}">
                      <a16:colId xmlns:a16="http://schemas.microsoft.com/office/drawing/2014/main" val="3541500773"/>
                    </a:ext>
                  </a:extLst>
                </a:gridCol>
                <a:gridCol w="825500">
                  <a:extLst>
                    <a:ext uri="{9D8B030D-6E8A-4147-A177-3AD203B41FA5}">
                      <a16:colId xmlns:a16="http://schemas.microsoft.com/office/drawing/2014/main" val="2526142130"/>
                    </a:ext>
                  </a:extLst>
                </a:gridCol>
                <a:gridCol w="2070097">
                  <a:extLst>
                    <a:ext uri="{9D8B030D-6E8A-4147-A177-3AD203B41FA5}">
                      <a16:colId xmlns:a16="http://schemas.microsoft.com/office/drawing/2014/main" val="1864380312"/>
                    </a:ext>
                  </a:extLst>
                </a:gridCol>
              </a:tblGrid>
              <a:tr h="347410">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extLst>
                  <a:ext uri="{0D108BD9-81ED-4DB2-BD59-A6C34878D82A}">
                    <a16:rowId xmlns:a16="http://schemas.microsoft.com/office/drawing/2014/main" val="3319668105"/>
                  </a:ext>
                </a:extLst>
              </a:tr>
              <a:tr h="569663">
                <a:tc>
                  <a:txBody>
                    <a:bodyPr/>
                    <a:lstStyle/>
                    <a:p>
                      <a:pPr algn="ctr"/>
                      <a:r>
                        <a:rPr lang="en-US" sz="1400" kern="0">
                          <a:effectLst/>
                        </a:rPr>
                        <a:t>D1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a:effectLst/>
                        </a:rPr>
                        <a:t>3 to 6</a:t>
                      </a:r>
                      <a:br>
                        <a:rPr lang="en-US" sz="1400" kern="0">
                          <a:effectLst/>
                        </a:rPr>
                      </a:br>
                      <a:r>
                        <a:rPr lang="en-US" sz="1400" kern="0">
                          <a:effectLst/>
                        </a:rPr>
                        <a:t>yrs old</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Thursday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4:15pm-5:00pm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10, 17, 24, 31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extLst>
                  <a:ext uri="{0D108BD9-81ED-4DB2-BD59-A6C34878D82A}">
                    <a16:rowId xmlns:a16="http://schemas.microsoft.com/office/drawing/2014/main" val="1610565379"/>
                  </a:ext>
                </a:extLst>
              </a:tr>
            </a:tbl>
          </a:graphicData>
        </a:graphic>
      </p:graphicFrame>
      <p:pic>
        <p:nvPicPr>
          <p:cNvPr id="3078" name="Picture 6" descr="Ballet Shoes Cartoon photos, royalty-free images, graphics, vectors &amp;  videos | Adobe Stock">
            <a:extLst>
              <a:ext uri="{FF2B5EF4-FFF2-40B4-BE49-F238E27FC236}">
                <a16:creationId xmlns:a16="http://schemas.microsoft.com/office/drawing/2014/main" id="{B29ACF86-45F0-4B26-A0FC-FAA6A62733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4100" y="7863481"/>
            <a:ext cx="33913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line Dance Lessons | From the Dance Room to the Living Room">
            <a:extLst>
              <a:ext uri="{FF2B5EF4-FFF2-40B4-BE49-F238E27FC236}">
                <a16:creationId xmlns:a16="http://schemas.microsoft.com/office/drawing/2014/main" id="{8EADAD42-D022-4588-B476-48EDE3A6E698}"/>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54424">
            <a:off x="3952509" y="-90376"/>
            <a:ext cx="2276478" cy="12399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allet Shoes Cartoon photos, royalty-free images, graphics, vectors &amp;  videos | Adobe Stock">
            <a:extLst>
              <a:ext uri="{FF2B5EF4-FFF2-40B4-BE49-F238E27FC236}">
                <a16:creationId xmlns:a16="http://schemas.microsoft.com/office/drawing/2014/main" id="{F12FA962-229A-4CC4-AD5D-7941BE3F13A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5721" y="7863481"/>
            <a:ext cx="316706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allet Shoes Cartoon photos, royalty-free images, graphics, vectors &amp;  videos | Adobe Stock">
            <a:extLst>
              <a:ext uri="{FF2B5EF4-FFF2-40B4-BE49-F238E27FC236}">
                <a16:creationId xmlns:a16="http://schemas.microsoft.com/office/drawing/2014/main" id="{88945CC7-0133-42BE-AE51-1F5AFA2C028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610"/>
          <a:stretch/>
        </p:blipFill>
        <p:spPr bwMode="auto">
          <a:xfrm>
            <a:off x="-19049" y="7884712"/>
            <a:ext cx="115250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2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57"/>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408043" y="475679"/>
            <a:ext cx="3008068" cy="523220"/>
          </a:xfrm>
          <a:custGeom>
            <a:avLst/>
            <a:gdLst>
              <a:gd name="connsiteX0" fmla="*/ 0 w 3008068"/>
              <a:gd name="connsiteY0" fmla="*/ 0 h 523220"/>
              <a:gd name="connsiteX1" fmla="*/ 541452 w 3008068"/>
              <a:gd name="connsiteY1" fmla="*/ 0 h 523220"/>
              <a:gd name="connsiteX2" fmla="*/ 1052824 w 3008068"/>
              <a:gd name="connsiteY2" fmla="*/ 0 h 523220"/>
              <a:gd name="connsiteX3" fmla="*/ 1594276 w 3008068"/>
              <a:gd name="connsiteY3" fmla="*/ 0 h 523220"/>
              <a:gd name="connsiteX4" fmla="*/ 2165809 w 3008068"/>
              <a:gd name="connsiteY4" fmla="*/ 0 h 523220"/>
              <a:gd name="connsiteX5" fmla="*/ 3008068 w 3008068"/>
              <a:gd name="connsiteY5" fmla="*/ 0 h 523220"/>
              <a:gd name="connsiteX6" fmla="*/ 3008068 w 3008068"/>
              <a:gd name="connsiteY6" fmla="*/ 523220 h 523220"/>
              <a:gd name="connsiteX7" fmla="*/ 2346293 w 3008068"/>
              <a:gd name="connsiteY7" fmla="*/ 523220 h 523220"/>
              <a:gd name="connsiteX8" fmla="*/ 1744679 w 3008068"/>
              <a:gd name="connsiteY8" fmla="*/ 523220 h 523220"/>
              <a:gd name="connsiteX9" fmla="*/ 1203227 w 3008068"/>
              <a:gd name="connsiteY9" fmla="*/ 523220 h 523220"/>
              <a:gd name="connsiteX10" fmla="*/ 631694 w 3008068"/>
              <a:gd name="connsiteY10" fmla="*/ 523220 h 523220"/>
              <a:gd name="connsiteX11" fmla="*/ 0 w 3008068"/>
              <a:gd name="connsiteY11" fmla="*/ 523220 h 523220"/>
              <a:gd name="connsiteX12" fmla="*/ 0 w 3008068"/>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8068" h="523220" fill="none" extrusionOk="0">
                <a:moveTo>
                  <a:pt x="0" y="0"/>
                </a:moveTo>
                <a:cubicBezTo>
                  <a:pt x="128994" y="20146"/>
                  <a:pt x="332122" y="7438"/>
                  <a:pt x="541452" y="0"/>
                </a:cubicBezTo>
                <a:cubicBezTo>
                  <a:pt x="750782" y="-7438"/>
                  <a:pt x="800781" y="15165"/>
                  <a:pt x="1052824" y="0"/>
                </a:cubicBezTo>
                <a:cubicBezTo>
                  <a:pt x="1304867" y="-15165"/>
                  <a:pt x="1468046" y="-4937"/>
                  <a:pt x="1594276" y="0"/>
                </a:cubicBezTo>
                <a:cubicBezTo>
                  <a:pt x="1720506" y="4937"/>
                  <a:pt x="2028725" y="-20172"/>
                  <a:pt x="2165809" y="0"/>
                </a:cubicBezTo>
                <a:cubicBezTo>
                  <a:pt x="2302893" y="20172"/>
                  <a:pt x="2754464" y="-4038"/>
                  <a:pt x="3008068" y="0"/>
                </a:cubicBezTo>
                <a:cubicBezTo>
                  <a:pt x="2988529" y="244441"/>
                  <a:pt x="3005075" y="267493"/>
                  <a:pt x="3008068" y="523220"/>
                </a:cubicBezTo>
                <a:cubicBezTo>
                  <a:pt x="2713042" y="503364"/>
                  <a:pt x="2580856" y="504593"/>
                  <a:pt x="2346293" y="523220"/>
                </a:cubicBezTo>
                <a:cubicBezTo>
                  <a:pt x="2111731" y="541847"/>
                  <a:pt x="2043827" y="522608"/>
                  <a:pt x="1744679" y="523220"/>
                </a:cubicBezTo>
                <a:cubicBezTo>
                  <a:pt x="1445531" y="523832"/>
                  <a:pt x="1336267" y="539079"/>
                  <a:pt x="1203227" y="523220"/>
                </a:cubicBezTo>
                <a:cubicBezTo>
                  <a:pt x="1070187" y="507361"/>
                  <a:pt x="844919" y="504474"/>
                  <a:pt x="631694" y="523220"/>
                </a:cubicBezTo>
                <a:cubicBezTo>
                  <a:pt x="418469" y="541966"/>
                  <a:pt x="247405" y="503850"/>
                  <a:pt x="0" y="523220"/>
                </a:cubicBezTo>
                <a:cubicBezTo>
                  <a:pt x="17216" y="385997"/>
                  <a:pt x="-20286" y="147060"/>
                  <a:pt x="0" y="0"/>
                </a:cubicBezTo>
                <a:close/>
              </a:path>
              <a:path w="3008068" h="523220" stroke="0" extrusionOk="0">
                <a:moveTo>
                  <a:pt x="0" y="0"/>
                </a:moveTo>
                <a:cubicBezTo>
                  <a:pt x="261089" y="15234"/>
                  <a:pt x="428937" y="-4896"/>
                  <a:pt x="631694" y="0"/>
                </a:cubicBezTo>
                <a:cubicBezTo>
                  <a:pt x="834451" y="4896"/>
                  <a:pt x="1028230" y="3682"/>
                  <a:pt x="1233308" y="0"/>
                </a:cubicBezTo>
                <a:cubicBezTo>
                  <a:pt x="1438386" y="-3682"/>
                  <a:pt x="1631894" y="-29962"/>
                  <a:pt x="1834921" y="0"/>
                </a:cubicBezTo>
                <a:cubicBezTo>
                  <a:pt x="2037948" y="29962"/>
                  <a:pt x="2674734" y="-46575"/>
                  <a:pt x="3008068" y="0"/>
                </a:cubicBezTo>
                <a:cubicBezTo>
                  <a:pt x="3004988" y="153689"/>
                  <a:pt x="2999957" y="346681"/>
                  <a:pt x="3008068" y="523220"/>
                </a:cubicBezTo>
                <a:cubicBezTo>
                  <a:pt x="2788001" y="503710"/>
                  <a:pt x="2650291" y="501670"/>
                  <a:pt x="2496696" y="523220"/>
                </a:cubicBezTo>
                <a:cubicBezTo>
                  <a:pt x="2343101" y="544770"/>
                  <a:pt x="2074423" y="540943"/>
                  <a:pt x="1955244" y="523220"/>
                </a:cubicBezTo>
                <a:cubicBezTo>
                  <a:pt x="1836065" y="505497"/>
                  <a:pt x="1502474" y="523983"/>
                  <a:pt x="1353631" y="523220"/>
                </a:cubicBezTo>
                <a:cubicBezTo>
                  <a:pt x="1204788" y="522457"/>
                  <a:pt x="916728" y="530516"/>
                  <a:pt x="691856" y="523220"/>
                </a:cubicBezTo>
                <a:cubicBezTo>
                  <a:pt x="466985" y="515924"/>
                  <a:pt x="293585" y="528129"/>
                  <a:pt x="0" y="523220"/>
                </a:cubicBezTo>
                <a:cubicBezTo>
                  <a:pt x="-3100" y="328514"/>
                  <a:pt x="-14803" y="190853"/>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r>
              <a:rPr lang="en-US" sz="2800" b="1" dirty="0">
                <a:latin typeface="Curlz MT" panose="04040404050702020202" pitchFamily="82" charset="0"/>
              </a:rPr>
              <a:t>Fun with Taekwondo</a:t>
            </a:r>
            <a:endParaRPr lang="en-HK" sz="2800" dirty="0">
              <a:latin typeface="Curlz MT" panose="04040404050702020202" pitchFamily="82" charset="0"/>
            </a:endParaRPr>
          </a:p>
        </p:txBody>
      </p:sp>
      <p:sp>
        <p:nvSpPr>
          <p:cNvPr id="6" name="Rectangle 5">
            <a:extLst>
              <a:ext uri="{FF2B5EF4-FFF2-40B4-BE49-F238E27FC236}">
                <a16:creationId xmlns:a16="http://schemas.microsoft.com/office/drawing/2014/main" id="{2082DA5B-3F67-4D6C-879D-184FD9B8A2E9}"/>
              </a:ext>
            </a:extLst>
          </p:cNvPr>
          <p:cNvSpPr/>
          <p:nvPr/>
        </p:nvSpPr>
        <p:spPr>
          <a:xfrm rot="213353">
            <a:off x="2843111" y="6240390"/>
            <a:ext cx="3708066" cy="523220"/>
          </a:xfrm>
          <a:custGeom>
            <a:avLst/>
            <a:gdLst>
              <a:gd name="connsiteX0" fmla="*/ 0 w 3708066"/>
              <a:gd name="connsiteY0" fmla="*/ 0 h 523220"/>
              <a:gd name="connsiteX1" fmla="*/ 580930 w 3708066"/>
              <a:gd name="connsiteY1" fmla="*/ 0 h 523220"/>
              <a:gd name="connsiteX2" fmla="*/ 1124780 w 3708066"/>
              <a:gd name="connsiteY2" fmla="*/ 0 h 523220"/>
              <a:gd name="connsiteX3" fmla="*/ 1705710 w 3708066"/>
              <a:gd name="connsiteY3" fmla="*/ 0 h 523220"/>
              <a:gd name="connsiteX4" fmla="*/ 2397883 w 3708066"/>
              <a:gd name="connsiteY4" fmla="*/ 0 h 523220"/>
              <a:gd name="connsiteX5" fmla="*/ 3090055 w 3708066"/>
              <a:gd name="connsiteY5" fmla="*/ 0 h 523220"/>
              <a:gd name="connsiteX6" fmla="*/ 3708066 w 3708066"/>
              <a:gd name="connsiteY6" fmla="*/ 0 h 523220"/>
              <a:gd name="connsiteX7" fmla="*/ 3708066 w 3708066"/>
              <a:gd name="connsiteY7" fmla="*/ 523220 h 523220"/>
              <a:gd name="connsiteX8" fmla="*/ 3015894 w 3708066"/>
              <a:gd name="connsiteY8" fmla="*/ 523220 h 523220"/>
              <a:gd name="connsiteX9" fmla="*/ 2434963 w 3708066"/>
              <a:gd name="connsiteY9" fmla="*/ 523220 h 523220"/>
              <a:gd name="connsiteX10" fmla="*/ 1742791 w 3708066"/>
              <a:gd name="connsiteY10" fmla="*/ 523220 h 523220"/>
              <a:gd name="connsiteX11" fmla="*/ 1087699 w 3708066"/>
              <a:gd name="connsiteY11" fmla="*/ 523220 h 523220"/>
              <a:gd name="connsiteX12" fmla="*/ 0 w 3708066"/>
              <a:gd name="connsiteY12" fmla="*/ 523220 h 523220"/>
              <a:gd name="connsiteX13" fmla="*/ 0 w 3708066"/>
              <a:gd name="connsiteY1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8066" h="523220" fill="none" extrusionOk="0">
                <a:moveTo>
                  <a:pt x="0" y="0"/>
                </a:moveTo>
                <a:cubicBezTo>
                  <a:pt x="289789" y="-2350"/>
                  <a:pt x="391396" y="5258"/>
                  <a:pt x="580930" y="0"/>
                </a:cubicBezTo>
                <a:cubicBezTo>
                  <a:pt x="770464" y="-5258"/>
                  <a:pt x="1000456" y="-19966"/>
                  <a:pt x="1124780" y="0"/>
                </a:cubicBezTo>
                <a:cubicBezTo>
                  <a:pt x="1249104" y="19966"/>
                  <a:pt x="1494782" y="6513"/>
                  <a:pt x="1705710" y="0"/>
                </a:cubicBezTo>
                <a:cubicBezTo>
                  <a:pt x="1916638" y="-6513"/>
                  <a:pt x="2167094" y="1571"/>
                  <a:pt x="2397883" y="0"/>
                </a:cubicBezTo>
                <a:cubicBezTo>
                  <a:pt x="2628672" y="-1571"/>
                  <a:pt x="2917105" y="-9048"/>
                  <a:pt x="3090055" y="0"/>
                </a:cubicBezTo>
                <a:cubicBezTo>
                  <a:pt x="3263005" y="9048"/>
                  <a:pt x="3469653" y="-20684"/>
                  <a:pt x="3708066" y="0"/>
                </a:cubicBezTo>
                <a:cubicBezTo>
                  <a:pt x="3726424" y="253812"/>
                  <a:pt x="3700574" y="306577"/>
                  <a:pt x="3708066" y="523220"/>
                </a:cubicBezTo>
                <a:cubicBezTo>
                  <a:pt x="3396046" y="526119"/>
                  <a:pt x="3274141" y="545577"/>
                  <a:pt x="3015894" y="523220"/>
                </a:cubicBezTo>
                <a:cubicBezTo>
                  <a:pt x="2757647" y="500863"/>
                  <a:pt x="2628372" y="497563"/>
                  <a:pt x="2434963" y="523220"/>
                </a:cubicBezTo>
                <a:cubicBezTo>
                  <a:pt x="2241554" y="548877"/>
                  <a:pt x="1994338" y="512073"/>
                  <a:pt x="1742791" y="523220"/>
                </a:cubicBezTo>
                <a:cubicBezTo>
                  <a:pt x="1491244" y="534367"/>
                  <a:pt x="1338366" y="548961"/>
                  <a:pt x="1087699" y="523220"/>
                </a:cubicBezTo>
                <a:cubicBezTo>
                  <a:pt x="837032" y="497479"/>
                  <a:pt x="325000" y="516361"/>
                  <a:pt x="0" y="523220"/>
                </a:cubicBezTo>
                <a:cubicBezTo>
                  <a:pt x="16199" y="317150"/>
                  <a:pt x="-10498" y="203998"/>
                  <a:pt x="0" y="0"/>
                </a:cubicBezTo>
                <a:close/>
              </a:path>
              <a:path w="3708066" h="523220" stroke="0" extrusionOk="0">
                <a:moveTo>
                  <a:pt x="0" y="0"/>
                </a:moveTo>
                <a:cubicBezTo>
                  <a:pt x="241761" y="22789"/>
                  <a:pt x="348464" y="4271"/>
                  <a:pt x="655092" y="0"/>
                </a:cubicBezTo>
                <a:cubicBezTo>
                  <a:pt x="961720" y="-4271"/>
                  <a:pt x="1114171" y="-13988"/>
                  <a:pt x="1273103" y="0"/>
                </a:cubicBezTo>
                <a:cubicBezTo>
                  <a:pt x="1432035" y="13988"/>
                  <a:pt x="1642028" y="-26591"/>
                  <a:pt x="1891114" y="0"/>
                </a:cubicBezTo>
                <a:cubicBezTo>
                  <a:pt x="2140200" y="26591"/>
                  <a:pt x="2287240" y="15018"/>
                  <a:pt x="2583286" y="0"/>
                </a:cubicBezTo>
                <a:cubicBezTo>
                  <a:pt x="2879332" y="-15018"/>
                  <a:pt x="3409868" y="-1118"/>
                  <a:pt x="3708066" y="0"/>
                </a:cubicBezTo>
                <a:cubicBezTo>
                  <a:pt x="3701075" y="134927"/>
                  <a:pt x="3723326" y="329796"/>
                  <a:pt x="3708066" y="523220"/>
                </a:cubicBezTo>
                <a:cubicBezTo>
                  <a:pt x="3457851" y="498789"/>
                  <a:pt x="3370921" y="536408"/>
                  <a:pt x="3127136" y="523220"/>
                </a:cubicBezTo>
                <a:cubicBezTo>
                  <a:pt x="2883351" y="510033"/>
                  <a:pt x="2671566" y="513979"/>
                  <a:pt x="2509125" y="523220"/>
                </a:cubicBezTo>
                <a:cubicBezTo>
                  <a:pt x="2346684" y="532461"/>
                  <a:pt x="1956266" y="490110"/>
                  <a:pt x="1816952" y="523220"/>
                </a:cubicBezTo>
                <a:cubicBezTo>
                  <a:pt x="1677638" y="556330"/>
                  <a:pt x="1297499" y="519790"/>
                  <a:pt x="1161861" y="523220"/>
                </a:cubicBezTo>
                <a:cubicBezTo>
                  <a:pt x="1026223" y="526650"/>
                  <a:pt x="475002" y="484063"/>
                  <a:pt x="0" y="523220"/>
                </a:cubicBezTo>
                <a:cubicBezTo>
                  <a:pt x="-7778" y="308849"/>
                  <a:pt x="17794" y="183391"/>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r>
              <a:rPr lang="en-US" sz="2800" b="1" dirty="0">
                <a:latin typeface="Curlz MT" panose="04040404050702020202" pitchFamily="82" charset="0"/>
              </a:rPr>
              <a:t>Fun with Chinese Writing</a:t>
            </a:r>
            <a:endParaRPr lang="en-HK" sz="2800" dirty="0">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85282" y="2573325"/>
            <a:ext cx="6190457" cy="2831544"/>
          </a:xfrm>
          <a:prstGeom prst="rect">
            <a:avLst/>
          </a:prstGeom>
          <a:noFill/>
        </p:spPr>
        <p:txBody>
          <a:bodyPr wrap="square" rtlCol="0">
            <a:spAutoFit/>
          </a:bodyPr>
          <a:lstStyle/>
          <a:p>
            <a:pPr algn="just"/>
            <a:r>
              <a:rPr lang="en-US" sz="1600" dirty="0">
                <a:latin typeface="Think" panose="02000500000000000000" pitchFamily="2" charset="0"/>
              </a:rPr>
              <a:t>This Taekwondo </a:t>
            </a:r>
            <a:r>
              <a:rPr lang="en-US" sz="1600" dirty="0" err="1">
                <a:latin typeface="Think" panose="02000500000000000000" pitchFamily="2" charset="0"/>
              </a:rPr>
              <a:t>programme</a:t>
            </a:r>
            <a:r>
              <a:rPr lang="en-US" sz="1600" dirty="0">
                <a:latin typeface="Think" panose="02000500000000000000" pitchFamily="2" charset="0"/>
              </a:rPr>
              <a:t> aims at enriching children with the spirit of Taekwondo and to providing a strong foundation for character building. Children are encouraged to progress through the belt system: white, yellow, green, blue, red and black so that they can mature physically and spiritually. Examinations will be organized for the children around once per year (subject to the child’s progress). This </a:t>
            </a:r>
            <a:r>
              <a:rPr lang="en-US" sz="1600" dirty="0" err="1">
                <a:latin typeface="Think" panose="02000500000000000000" pitchFamily="2" charset="0"/>
              </a:rPr>
              <a:t>programme</a:t>
            </a:r>
            <a:r>
              <a:rPr lang="en-US" sz="1600" dirty="0">
                <a:latin typeface="Think" panose="02000500000000000000" pitchFamily="2" charset="0"/>
              </a:rPr>
              <a:t> is well-structured and well-recognized, so that the children can bridge up to other Taekwondo classes in the future even when they graduate from our Kindergarten.</a:t>
            </a:r>
            <a:endParaRPr lang="en-HK" sz="1600" dirty="0">
              <a:latin typeface="Think" panose="02000500000000000000" pitchFamily="2" charset="0"/>
            </a:endParaRPr>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2229884" y="1955958"/>
            <a:ext cx="4115279" cy="646331"/>
          </a:xfrm>
          <a:prstGeom prst="rect">
            <a:avLst/>
          </a:prstGeom>
          <a:noFill/>
        </p:spPr>
        <p:txBody>
          <a:bodyPr wrap="square" rtlCol="0">
            <a:spAutoFit/>
          </a:bodyPr>
          <a:lstStyle/>
          <a:p>
            <a:pPr algn="r"/>
            <a:r>
              <a:rPr lang="en-GB" b="1" dirty="0">
                <a:latin typeface="Think" panose="02000500000000000000" pitchFamily="2" charset="0"/>
              </a:rPr>
              <a:t>Language of Instruction: </a:t>
            </a:r>
          </a:p>
          <a:p>
            <a:pPr algn="r"/>
            <a:r>
              <a:rPr lang="en-GB" b="1" dirty="0">
                <a:latin typeface="Think" panose="02000500000000000000" pitchFamily="2" charset="0"/>
              </a:rPr>
              <a:t>Cantonese supplemented with Korean</a:t>
            </a:r>
            <a:endParaRPr lang="en-HK" b="1"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94166" y="7140704"/>
            <a:ext cx="6424614" cy="1600438"/>
          </a:xfrm>
          <a:prstGeom prst="rect">
            <a:avLst/>
          </a:prstGeom>
          <a:noFill/>
        </p:spPr>
        <p:txBody>
          <a:bodyPr wrap="square" rtlCol="0">
            <a:spAutoFit/>
          </a:bodyPr>
          <a:lstStyle/>
          <a:p>
            <a:pPr algn="just"/>
            <a:r>
              <a:rPr lang="en-US" sz="1600" dirty="0">
                <a:latin typeface="Think" panose="02000500000000000000" pitchFamily="2" charset="0"/>
              </a:rPr>
              <a:t>This course is to help the Upper Nursery and Lower Kindergarten children with their Chinese penmanship in their transition to the LK class. Children will be introduced to pencil control and writing basic Chinese characters. For children promoting to UK, we will introduce sentence formation and journal writing skills. (</a:t>
            </a:r>
            <a:r>
              <a:rPr lang="en-US" sz="1600" b="1" u="sng" dirty="0">
                <a:latin typeface="Think" panose="02000500000000000000" pitchFamily="2" charset="0"/>
              </a:rPr>
              <a:t>For Think students only</a:t>
            </a:r>
            <a:r>
              <a:rPr lang="en-US" sz="1600" dirty="0">
                <a:latin typeface="Think" panose="02000500000000000000" pitchFamily="2" charset="0"/>
              </a:rPr>
              <a:t>)</a:t>
            </a:r>
            <a:endParaRPr lang="en-HK" sz="1600"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294166" y="6627705"/>
            <a:ext cx="3871436" cy="369332"/>
          </a:xfrm>
          <a:prstGeom prst="rect">
            <a:avLst/>
          </a:prstGeom>
          <a:noFill/>
        </p:spPr>
        <p:txBody>
          <a:bodyPr wrap="square" rtlCol="0">
            <a:spAutoFit/>
          </a:bodyPr>
          <a:lstStyle/>
          <a:p>
            <a:r>
              <a:rPr lang="en-GB" b="1" dirty="0">
                <a:latin typeface="Think" panose="02000500000000000000" pitchFamily="2" charset="0"/>
              </a:rPr>
              <a:t>Language of Instruction: Cantone</a:t>
            </a:r>
            <a:r>
              <a:rPr lang="en-GB" sz="1600" b="1" dirty="0">
                <a:latin typeface="Think" panose="02000500000000000000" pitchFamily="2" charset="0"/>
              </a:rPr>
              <a:t>se</a:t>
            </a:r>
            <a:endParaRPr lang="en-HK" sz="1600" b="1" dirty="0">
              <a:latin typeface="Think" panose="02000500000000000000" pitchFamily="2" charset="0"/>
            </a:endParaRPr>
          </a:p>
        </p:txBody>
      </p:sp>
      <p:graphicFrame>
        <p:nvGraphicFramePr>
          <p:cNvPr id="2" name="Table 1">
            <a:extLst>
              <a:ext uri="{FF2B5EF4-FFF2-40B4-BE49-F238E27FC236}">
                <a16:creationId xmlns:a16="http://schemas.microsoft.com/office/drawing/2014/main" id="{90B91424-0F5E-4F7B-9F75-74394D127547}"/>
              </a:ext>
            </a:extLst>
          </p:cNvPr>
          <p:cNvGraphicFramePr>
            <a:graphicFrameLocks noGrp="1"/>
          </p:cNvGraphicFramePr>
          <p:nvPr>
            <p:extLst>
              <p:ext uri="{D42A27DB-BD31-4B8C-83A1-F6EECF244321}">
                <p14:modId xmlns:p14="http://schemas.microsoft.com/office/powerpoint/2010/main" val="2167262064"/>
              </p:ext>
            </p:extLst>
          </p:nvPr>
        </p:nvGraphicFramePr>
        <p:xfrm>
          <a:off x="395153" y="5129362"/>
          <a:ext cx="6190457" cy="790467"/>
        </p:xfrm>
        <a:graphic>
          <a:graphicData uri="http://schemas.openxmlformats.org/drawingml/2006/table">
            <a:tbl>
              <a:tblPr>
                <a:tableStyleId>{8A107856-5554-42FB-B03E-39F5DBC370BA}</a:tableStyleId>
              </a:tblPr>
              <a:tblGrid>
                <a:gridCol w="442301">
                  <a:extLst>
                    <a:ext uri="{9D8B030D-6E8A-4147-A177-3AD203B41FA5}">
                      <a16:colId xmlns:a16="http://schemas.microsoft.com/office/drawing/2014/main" val="3577177113"/>
                    </a:ext>
                  </a:extLst>
                </a:gridCol>
                <a:gridCol w="765793">
                  <a:extLst>
                    <a:ext uri="{9D8B030D-6E8A-4147-A177-3AD203B41FA5}">
                      <a16:colId xmlns:a16="http://schemas.microsoft.com/office/drawing/2014/main" val="1996592644"/>
                    </a:ext>
                  </a:extLst>
                </a:gridCol>
                <a:gridCol w="510529">
                  <a:extLst>
                    <a:ext uri="{9D8B030D-6E8A-4147-A177-3AD203B41FA5}">
                      <a16:colId xmlns:a16="http://schemas.microsoft.com/office/drawing/2014/main" val="856976030"/>
                    </a:ext>
                  </a:extLst>
                </a:gridCol>
                <a:gridCol w="1276911">
                  <a:extLst>
                    <a:ext uri="{9D8B030D-6E8A-4147-A177-3AD203B41FA5}">
                      <a16:colId xmlns:a16="http://schemas.microsoft.com/office/drawing/2014/main" val="3841454224"/>
                    </a:ext>
                  </a:extLst>
                </a:gridCol>
                <a:gridCol w="1021646">
                  <a:extLst>
                    <a:ext uri="{9D8B030D-6E8A-4147-A177-3AD203B41FA5}">
                      <a16:colId xmlns:a16="http://schemas.microsoft.com/office/drawing/2014/main" val="679267607"/>
                    </a:ext>
                  </a:extLst>
                </a:gridCol>
                <a:gridCol w="2173277">
                  <a:extLst>
                    <a:ext uri="{9D8B030D-6E8A-4147-A177-3AD203B41FA5}">
                      <a16:colId xmlns:a16="http://schemas.microsoft.com/office/drawing/2014/main" val="1046252763"/>
                    </a:ext>
                  </a:extLst>
                </a:gridCol>
              </a:tblGrid>
              <a:tr h="426327">
                <a:tc>
                  <a:txBody>
                    <a:bodyPr/>
                    <a:lstStyle/>
                    <a:p>
                      <a:pPr algn="ctr">
                        <a:lnSpc>
                          <a:spcPts val="1200"/>
                        </a:lnSpc>
                      </a:pP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Age (</a:t>
                      </a:r>
                      <a:r>
                        <a:rPr lang="en-US" sz="1400" kern="0" dirty="0" err="1">
                          <a:effectLst/>
                        </a:rPr>
                        <a:t>yrs</a:t>
                      </a:r>
                      <a:r>
                        <a:rPr lang="en-US" sz="1400" kern="0" dirty="0">
                          <a:effectLst/>
                        </a:rPr>
                        <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Class Dates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extLst>
                  <a:ext uri="{0D108BD9-81ED-4DB2-BD59-A6C34878D82A}">
                    <a16:rowId xmlns:a16="http://schemas.microsoft.com/office/drawing/2014/main" val="1835464617"/>
                  </a:ext>
                </a:extLst>
              </a:tr>
              <a:tr h="364140">
                <a:tc>
                  <a:txBody>
                    <a:bodyPr/>
                    <a:lstStyle/>
                    <a:p>
                      <a:pPr algn="ctr">
                        <a:lnSpc>
                          <a:spcPts val="1200"/>
                        </a:lnSpc>
                      </a:pPr>
                      <a:r>
                        <a:rPr lang="en-US" sz="1400" kern="0">
                          <a:effectLst/>
                        </a:rPr>
                        <a:t>T1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2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just">
                        <a:lnSpc>
                          <a:spcPts val="1400"/>
                        </a:lnSpc>
                      </a:pPr>
                      <a:r>
                        <a:rPr lang="en-US" sz="1400" kern="0">
                          <a:effectLst/>
                        </a:rPr>
                        <a:t>Friday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500"/>
                        </a:lnSpc>
                      </a:pPr>
                      <a:r>
                        <a:rPr lang="en-US" sz="1400" kern="0" dirty="0">
                          <a:effectLst/>
                        </a:rPr>
                        <a:t>3:30pm-4:30pm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$880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500"/>
                        </a:lnSpc>
                      </a:pPr>
                      <a:r>
                        <a:rPr lang="en-US" sz="1400" kern="0" dirty="0">
                          <a:effectLst/>
                        </a:rPr>
                        <a:t>11, 18, 25, Aug, 1 Sept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extLst>
                  <a:ext uri="{0D108BD9-81ED-4DB2-BD59-A6C34878D82A}">
                    <a16:rowId xmlns:a16="http://schemas.microsoft.com/office/drawing/2014/main" val="1924428032"/>
                  </a:ext>
                </a:extLst>
              </a:tr>
            </a:tbl>
          </a:graphicData>
        </a:graphic>
      </p:graphicFrame>
      <p:graphicFrame>
        <p:nvGraphicFramePr>
          <p:cNvPr id="12" name="Table 11">
            <a:extLst>
              <a:ext uri="{FF2B5EF4-FFF2-40B4-BE49-F238E27FC236}">
                <a16:creationId xmlns:a16="http://schemas.microsoft.com/office/drawing/2014/main" id="{8E50A480-2A37-4210-826D-CD89DE186404}"/>
              </a:ext>
            </a:extLst>
          </p:cNvPr>
          <p:cNvGraphicFramePr>
            <a:graphicFrameLocks noGrp="1"/>
          </p:cNvGraphicFramePr>
          <p:nvPr>
            <p:extLst>
              <p:ext uri="{D42A27DB-BD31-4B8C-83A1-F6EECF244321}">
                <p14:modId xmlns:p14="http://schemas.microsoft.com/office/powerpoint/2010/main" val="1088614262"/>
              </p:ext>
            </p:extLst>
          </p:nvPr>
        </p:nvGraphicFramePr>
        <p:xfrm>
          <a:off x="371636" y="8503463"/>
          <a:ext cx="6269674" cy="723900"/>
        </p:xfrm>
        <a:graphic>
          <a:graphicData uri="http://schemas.openxmlformats.org/drawingml/2006/table">
            <a:tbl>
              <a:tblPr>
                <a:tableStyleId>{22838BEF-8BB2-4498-84A7-C5851F593DF1}</a:tableStyleId>
              </a:tblPr>
              <a:tblGrid>
                <a:gridCol w="556736">
                  <a:extLst>
                    <a:ext uri="{9D8B030D-6E8A-4147-A177-3AD203B41FA5}">
                      <a16:colId xmlns:a16="http://schemas.microsoft.com/office/drawing/2014/main" val="1388667592"/>
                    </a:ext>
                  </a:extLst>
                </a:gridCol>
                <a:gridCol w="546100">
                  <a:extLst>
                    <a:ext uri="{9D8B030D-6E8A-4147-A177-3AD203B41FA5}">
                      <a16:colId xmlns:a16="http://schemas.microsoft.com/office/drawing/2014/main" val="3315179164"/>
                    </a:ext>
                  </a:extLst>
                </a:gridCol>
                <a:gridCol w="901700">
                  <a:extLst>
                    <a:ext uri="{9D8B030D-6E8A-4147-A177-3AD203B41FA5}">
                      <a16:colId xmlns:a16="http://schemas.microsoft.com/office/drawing/2014/main" val="2826305366"/>
                    </a:ext>
                  </a:extLst>
                </a:gridCol>
                <a:gridCol w="1333500">
                  <a:extLst>
                    <a:ext uri="{9D8B030D-6E8A-4147-A177-3AD203B41FA5}">
                      <a16:colId xmlns:a16="http://schemas.microsoft.com/office/drawing/2014/main" val="2037980367"/>
                    </a:ext>
                  </a:extLst>
                </a:gridCol>
                <a:gridCol w="546100">
                  <a:extLst>
                    <a:ext uri="{9D8B030D-6E8A-4147-A177-3AD203B41FA5}">
                      <a16:colId xmlns:a16="http://schemas.microsoft.com/office/drawing/2014/main" val="1366732801"/>
                    </a:ext>
                  </a:extLst>
                </a:gridCol>
                <a:gridCol w="2385538">
                  <a:extLst>
                    <a:ext uri="{9D8B030D-6E8A-4147-A177-3AD203B41FA5}">
                      <a16:colId xmlns:a16="http://schemas.microsoft.com/office/drawing/2014/main" val="4118488193"/>
                    </a:ext>
                  </a:extLst>
                </a:gridCol>
              </a:tblGrid>
              <a:tr h="308043">
                <a:tc>
                  <a:txBody>
                    <a:bodyPr/>
                    <a:lstStyle/>
                    <a:p>
                      <a:pPr algn="ctr">
                        <a:lnSpc>
                          <a:spcPts val="1400"/>
                        </a:lnSpc>
                      </a:pPr>
                      <a:r>
                        <a:rPr lang="en-US" sz="1400" kern="0" dirty="0">
                          <a:effectLst/>
                        </a:rPr>
                        <a:t>Code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Age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Day</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Time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Fee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Class Dates (6 lessons)</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39894192"/>
                  </a:ext>
                </a:extLst>
              </a:tr>
              <a:tr h="415857">
                <a:tc>
                  <a:txBody>
                    <a:bodyPr/>
                    <a:lstStyle/>
                    <a:p>
                      <a:pPr algn="ctr">
                        <a:lnSpc>
                          <a:spcPts val="1400"/>
                        </a:lnSpc>
                      </a:pPr>
                      <a:r>
                        <a:rPr lang="en-US" sz="1400" kern="0">
                          <a:effectLst/>
                        </a:rPr>
                        <a:t>C1</a:t>
                      </a:r>
                      <a:endParaRPr lang="en-HK" sz="16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just">
                        <a:lnSpc>
                          <a:spcPts val="1400"/>
                        </a:lnSpc>
                      </a:pPr>
                      <a:r>
                        <a:rPr lang="en-US" sz="1400" kern="0">
                          <a:effectLst/>
                        </a:rPr>
                        <a:t>3 to 5</a:t>
                      </a:r>
                      <a:endParaRPr lang="en-HK" sz="16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just">
                        <a:lnSpc>
                          <a:spcPts val="1400"/>
                        </a:lnSpc>
                      </a:pPr>
                      <a:r>
                        <a:rPr lang="en-US" sz="1400" kern="0" dirty="0">
                          <a:effectLst/>
                        </a:rPr>
                        <a:t>Wed &amp; Fri</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just">
                        <a:lnSpc>
                          <a:spcPts val="1400"/>
                        </a:lnSpc>
                      </a:pPr>
                      <a:r>
                        <a:rPr lang="en-US" sz="1400" kern="0" dirty="0">
                          <a:effectLst/>
                        </a:rPr>
                        <a:t>3:30pm-4:15p.m.</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$1200</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16, 18, 23, 25, </a:t>
                      </a:r>
                      <a:r>
                        <a:rPr lang="en-US" sz="1400" kern="0">
                          <a:effectLst/>
                        </a:rPr>
                        <a:t>30 Aug, 1 Sept</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2696046700"/>
                  </a:ext>
                </a:extLst>
              </a:tr>
            </a:tbl>
          </a:graphicData>
        </a:graphic>
      </p:graphicFrame>
      <p:pic>
        <p:nvPicPr>
          <p:cNvPr id="13" name="Picture 12">
            <a:extLst>
              <a:ext uri="{FF2B5EF4-FFF2-40B4-BE49-F238E27FC236}">
                <a16:creationId xmlns:a16="http://schemas.microsoft.com/office/drawing/2014/main" id="{243FCA57-E659-4720-8D10-A65B6BAE118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54" t="1667" r="-92" b="50626"/>
          <a:stretch/>
        </p:blipFill>
        <p:spPr>
          <a:xfrm rot="252103">
            <a:off x="3872654" y="188611"/>
            <a:ext cx="2793468" cy="1742162"/>
          </a:xfrm>
          <a:prstGeom prst="rect">
            <a:avLst/>
          </a:prstGeom>
        </p:spPr>
      </p:pic>
      <p:pic>
        <p:nvPicPr>
          <p:cNvPr id="16" name="Picture 15">
            <a:extLst>
              <a:ext uri="{FF2B5EF4-FFF2-40B4-BE49-F238E27FC236}">
                <a16:creationId xmlns:a16="http://schemas.microsoft.com/office/drawing/2014/main" id="{F5B63AC7-3CF1-4B5D-8491-307D9C2E0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67" y="1087822"/>
            <a:ext cx="1644234" cy="1446326"/>
          </a:xfrm>
          <a:prstGeom prst="ellipse">
            <a:avLst/>
          </a:prstGeom>
          <a:ln>
            <a:noFill/>
          </a:ln>
          <a:effectLst>
            <a:softEdge rad="112500"/>
          </a:effectLst>
        </p:spPr>
      </p:pic>
    </p:spTree>
    <p:extLst>
      <p:ext uri="{BB962C8B-B14F-4D97-AF65-F5344CB8AC3E}">
        <p14:creationId xmlns:p14="http://schemas.microsoft.com/office/powerpoint/2010/main" val="154193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06C5A-CCD5-4C33-98F2-88CA3F40B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2"/>
            <a:ext cx="6858000" cy="9969500"/>
          </a:xfrm>
          <a:prstGeom prst="rect">
            <a:avLst/>
          </a:prstGeom>
        </p:spPr>
      </p:pic>
      <p:graphicFrame>
        <p:nvGraphicFramePr>
          <p:cNvPr id="4" name="Table 3">
            <a:extLst>
              <a:ext uri="{FF2B5EF4-FFF2-40B4-BE49-F238E27FC236}">
                <a16:creationId xmlns:a16="http://schemas.microsoft.com/office/drawing/2014/main" id="{8ED5F4EF-396D-4DDA-B382-2BFD247112D5}"/>
              </a:ext>
            </a:extLst>
          </p:cNvPr>
          <p:cNvGraphicFramePr>
            <a:graphicFrameLocks noGrp="1"/>
          </p:cNvGraphicFramePr>
          <p:nvPr>
            <p:extLst>
              <p:ext uri="{D42A27DB-BD31-4B8C-83A1-F6EECF244321}">
                <p14:modId xmlns:p14="http://schemas.microsoft.com/office/powerpoint/2010/main" val="2168857"/>
              </p:ext>
            </p:extLst>
          </p:nvPr>
        </p:nvGraphicFramePr>
        <p:xfrm>
          <a:off x="203831" y="2642547"/>
          <a:ext cx="6550885" cy="7083640"/>
        </p:xfrm>
        <a:graphic>
          <a:graphicData uri="http://schemas.openxmlformats.org/drawingml/2006/table">
            <a:tbl>
              <a:tblPr>
                <a:tableStyleId>{BDBED569-4797-4DF1-A0F4-6AAB3CD982D8}</a:tableStyleId>
              </a:tblPr>
              <a:tblGrid>
                <a:gridCol w="646727">
                  <a:extLst>
                    <a:ext uri="{9D8B030D-6E8A-4147-A177-3AD203B41FA5}">
                      <a16:colId xmlns:a16="http://schemas.microsoft.com/office/drawing/2014/main" val="1223320527"/>
                    </a:ext>
                  </a:extLst>
                </a:gridCol>
                <a:gridCol w="547714">
                  <a:extLst>
                    <a:ext uri="{9D8B030D-6E8A-4147-A177-3AD203B41FA5}">
                      <a16:colId xmlns:a16="http://schemas.microsoft.com/office/drawing/2014/main" val="1273904127"/>
                    </a:ext>
                  </a:extLst>
                </a:gridCol>
                <a:gridCol w="338874">
                  <a:extLst>
                    <a:ext uri="{9D8B030D-6E8A-4147-A177-3AD203B41FA5}">
                      <a16:colId xmlns:a16="http://schemas.microsoft.com/office/drawing/2014/main" val="1736075783"/>
                    </a:ext>
                  </a:extLst>
                </a:gridCol>
                <a:gridCol w="385517">
                  <a:extLst>
                    <a:ext uri="{9D8B030D-6E8A-4147-A177-3AD203B41FA5}">
                      <a16:colId xmlns:a16="http://schemas.microsoft.com/office/drawing/2014/main" val="619360094"/>
                    </a:ext>
                  </a:extLst>
                </a:gridCol>
                <a:gridCol w="1269570">
                  <a:extLst>
                    <a:ext uri="{9D8B030D-6E8A-4147-A177-3AD203B41FA5}">
                      <a16:colId xmlns:a16="http://schemas.microsoft.com/office/drawing/2014/main" val="2911849977"/>
                    </a:ext>
                  </a:extLst>
                </a:gridCol>
                <a:gridCol w="104595">
                  <a:extLst>
                    <a:ext uri="{9D8B030D-6E8A-4147-A177-3AD203B41FA5}">
                      <a16:colId xmlns:a16="http://schemas.microsoft.com/office/drawing/2014/main" val="1823783219"/>
                    </a:ext>
                  </a:extLst>
                </a:gridCol>
                <a:gridCol w="42220">
                  <a:extLst>
                    <a:ext uri="{9D8B030D-6E8A-4147-A177-3AD203B41FA5}">
                      <a16:colId xmlns:a16="http://schemas.microsoft.com/office/drawing/2014/main" val="3159257269"/>
                    </a:ext>
                  </a:extLst>
                </a:gridCol>
                <a:gridCol w="196781">
                  <a:extLst>
                    <a:ext uri="{9D8B030D-6E8A-4147-A177-3AD203B41FA5}">
                      <a16:colId xmlns:a16="http://schemas.microsoft.com/office/drawing/2014/main" val="176366973"/>
                    </a:ext>
                  </a:extLst>
                </a:gridCol>
                <a:gridCol w="477236">
                  <a:extLst>
                    <a:ext uri="{9D8B030D-6E8A-4147-A177-3AD203B41FA5}">
                      <a16:colId xmlns:a16="http://schemas.microsoft.com/office/drawing/2014/main" val="1952255730"/>
                    </a:ext>
                  </a:extLst>
                </a:gridCol>
                <a:gridCol w="514133">
                  <a:extLst>
                    <a:ext uri="{9D8B030D-6E8A-4147-A177-3AD203B41FA5}">
                      <a16:colId xmlns:a16="http://schemas.microsoft.com/office/drawing/2014/main" val="888130436"/>
                    </a:ext>
                  </a:extLst>
                </a:gridCol>
                <a:gridCol w="309870">
                  <a:extLst>
                    <a:ext uri="{9D8B030D-6E8A-4147-A177-3AD203B41FA5}">
                      <a16:colId xmlns:a16="http://schemas.microsoft.com/office/drawing/2014/main" val="3786748911"/>
                    </a:ext>
                  </a:extLst>
                </a:gridCol>
                <a:gridCol w="753639">
                  <a:extLst>
                    <a:ext uri="{9D8B030D-6E8A-4147-A177-3AD203B41FA5}">
                      <a16:colId xmlns:a16="http://schemas.microsoft.com/office/drawing/2014/main" val="3080399798"/>
                    </a:ext>
                  </a:extLst>
                </a:gridCol>
                <a:gridCol w="964009">
                  <a:extLst>
                    <a:ext uri="{9D8B030D-6E8A-4147-A177-3AD203B41FA5}">
                      <a16:colId xmlns:a16="http://schemas.microsoft.com/office/drawing/2014/main" val="3441585003"/>
                    </a:ext>
                  </a:extLst>
                </a:gridCol>
              </a:tblGrid>
              <a:tr h="263778">
                <a:tc gridSpan="3">
                  <a:txBody>
                    <a:bodyPr/>
                    <a:lstStyle/>
                    <a:p>
                      <a:pPr algn="just"/>
                      <a:r>
                        <a:rPr lang="en-US" sz="1300" kern="100" dirty="0">
                          <a:effectLst/>
                        </a:rPr>
                        <a:t>Name of Child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3">
                  <a:txBody>
                    <a:bodyPr/>
                    <a:lstStyle/>
                    <a:p>
                      <a:r>
                        <a:rPr lang="en-US" sz="1300" kern="100">
                          <a:effectLst/>
                        </a:rPr>
                        <a:t>(Eng)</a:t>
                      </a:r>
                      <a:endParaRPr lang="en-HK"/>
                    </a:p>
                  </a:txBody>
                  <a:tcPr marL="8410" marR="8410" marT="0" marB="0" anchor="b"/>
                </a:tc>
                <a:tc hMerge="1">
                  <a:txBody>
                    <a:bodyPr/>
                    <a:lstStyle/>
                    <a:p>
                      <a:endParaRPr lang="en-HK"/>
                    </a:p>
                  </a:txBody>
                  <a:tcPr/>
                </a:tc>
                <a:tc hMerge="1">
                  <a:txBody>
                    <a:bodyPr/>
                    <a:lstStyle/>
                    <a:p>
                      <a:endParaRPr lang="en-HK" dirty="0"/>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(Chi)</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4">
                  <a:txBody>
                    <a:bodyPr/>
                    <a:lstStyle/>
                    <a:p>
                      <a:r>
                        <a:rPr lang="en-US" sz="1300" kern="100">
                          <a:effectLst/>
                        </a:rPr>
                        <a:t> </a:t>
                      </a:r>
                      <a:endParaRPr lang="en-HK" sz="130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433159304"/>
                  </a:ext>
                </a:extLst>
              </a:tr>
              <a:tr h="245734">
                <a:tc gridSpan="3">
                  <a:txBody>
                    <a:bodyPr/>
                    <a:lstStyle/>
                    <a:p>
                      <a:pPr algn="just"/>
                      <a:r>
                        <a:rPr lang="en-US" sz="1300" kern="100" dirty="0">
                          <a:effectLst/>
                        </a:rPr>
                        <a:t>Birthday (D/M/Y):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4">
                  <a:txBody>
                    <a:bodyPr/>
                    <a:lstStyle/>
                    <a:p>
                      <a:r>
                        <a:rPr lang="en-US" sz="1300" kern="100">
                          <a:effectLst/>
                        </a:rPr>
                        <a:t> </a:t>
                      </a:r>
                      <a:endParaRPr lang="en-HK"/>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marL="8410" marR="8410" marT="0" marB="0" anchor="b"/>
                </a:tc>
                <a:tc gridSpan="2">
                  <a:txBody>
                    <a:bodyPr/>
                    <a:lstStyle/>
                    <a:p>
                      <a:pPr algn="just"/>
                      <a:r>
                        <a:rPr lang="en-US" sz="1300" kern="100">
                          <a:effectLst/>
                        </a:rPr>
                        <a:t>Sex:</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4">
                  <a:txBody>
                    <a:bodyPr/>
                    <a:lstStyle/>
                    <a:p>
                      <a:r>
                        <a:rPr lang="en-US" sz="1300" kern="100">
                          <a:effectLst/>
                        </a:rPr>
                        <a:t> </a:t>
                      </a:r>
                      <a:endParaRPr lang="en-HK" sz="130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2037872747"/>
                  </a:ext>
                </a:extLst>
              </a:tr>
              <a:tr h="241087">
                <a:tc gridSpan="3">
                  <a:txBody>
                    <a:bodyPr/>
                    <a:lstStyle/>
                    <a:p>
                      <a:pPr algn="just"/>
                      <a:r>
                        <a:rPr lang="en-US" sz="1300" kern="100" dirty="0">
                          <a:effectLst/>
                        </a:rPr>
                        <a:t>Parent’s Tel. No.:</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4">
                  <a:txBody>
                    <a:bodyPr/>
                    <a:lstStyle/>
                    <a:p>
                      <a:r>
                        <a:rPr lang="en-US" sz="1300" kern="100">
                          <a:effectLst/>
                        </a:rPr>
                        <a:t>(Mobile)</a:t>
                      </a:r>
                      <a:endParaRPr lang="en-HK"/>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marL="8410" marR="8410" marT="0" marB="0" anchor="b"/>
                </a:tc>
                <a:tc gridSpan="2">
                  <a:txBody>
                    <a:bodyPr/>
                    <a:lstStyle/>
                    <a:p>
                      <a:pPr algn="just"/>
                      <a:r>
                        <a:rPr lang="en-US" sz="1300" kern="100" dirty="0">
                          <a:effectLst/>
                        </a:rPr>
                        <a:t>(Home)</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4">
                  <a:txBody>
                    <a:bodyPr/>
                    <a:lstStyle/>
                    <a:p>
                      <a:r>
                        <a:rPr lang="en-US" sz="1300" kern="100" dirty="0">
                          <a:effectLst/>
                        </a:rPr>
                        <a:t> </a:t>
                      </a:r>
                      <a:endParaRPr lang="en-HK" sz="1300"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674646334"/>
                  </a:ext>
                </a:extLst>
              </a:tr>
              <a:tr h="199609">
                <a:tc gridSpan="3">
                  <a:txBody>
                    <a:bodyPr/>
                    <a:lstStyle/>
                    <a:p>
                      <a:pPr algn="just"/>
                      <a:r>
                        <a:rPr lang="en-US" sz="1300" kern="100" dirty="0">
                          <a:effectLst/>
                        </a:rPr>
                        <a:t>Home Address: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10">
                  <a:txBody>
                    <a:bodyPr/>
                    <a:lstStyle/>
                    <a:p>
                      <a:r>
                        <a:rPr lang="en-US" sz="1300" kern="100" dirty="0">
                          <a:effectLst/>
                        </a:rPr>
                        <a:t> </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2750923681"/>
                  </a:ext>
                </a:extLst>
              </a:tr>
              <a:tr h="199609">
                <a:tc gridSpan="13">
                  <a:txBody>
                    <a:bodyPr/>
                    <a:lstStyle/>
                    <a:p>
                      <a:pPr algn="just"/>
                      <a:r>
                        <a:rPr lang="en-US" sz="1300" kern="100" dirty="0">
                          <a:effectLst/>
                        </a:rPr>
                        <a:t>Current THINK student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898702234"/>
                  </a:ext>
                </a:extLst>
              </a:tr>
              <a:tr h="199609">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sym typeface="Wingdings" panose="05000000000000000000" pitchFamily="2" charset="2"/>
                        </a:rPr>
                        <a:t></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dirty="0">
                          <a:effectLst/>
                        </a:rPr>
                        <a:t>Yes</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9">
                  <a:txBody>
                    <a:bodyPr/>
                    <a:lstStyle/>
                    <a:p>
                      <a:pPr algn="just"/>
                      <a:r>
                        <a:rPr lang="en-US" sz="1300" kern="100">
                          <a:effectLst/>
                        </a:rPr>
                        <a:t>Class Attending : LN__ /UN___/LK___/UK___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596764562"/>
                  </a:ext>
                </a:extLst>
              </a:tr>
              <a:tr h="199609">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sym typeface="Wingdings" panose="05000000000000000000" pitchFamily="2" charset="2"/>
                        </a:rPr>
                        <a:t></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No</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9">
                  <a:txBody>
                    <a:bodyPr/>
                    <a:lstStyle/>
                    <a:p>
                      <a:pPr algn="just"/>
                      <a:r>
                        <a:rPr lang="en-US" sz="1300" kern="100" dirty="0">
                          <a:effectLst/>
                        </a:rPr>
                        <a:t>School Attending: ___________________________________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152551367"/>
                  </a:ext>
                </a:extLst>
              </a:tr>
              <a:tr h="199609">
                <a:tc gridSpan="13">
                  <a:txBody>
                    <a:bodyPr/>
                    <a:lstStyle/>
                    <a:p>
                      <a:pPr algn="just"/>
                      <a:r>
                        <a:rPr lang="en-US" sz="1300" kern="100" dirty="0">
                          <a:effectLst/>
                        </a:rPr>
                        <a:t>Cheque Number : ___________________ Amount : $__________________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680845064"/>
                  </a:ext>
                </a:extLst>
              </a:tr>
              <a:tr h="191932">
                <a:tc gridSpan="13">
                  <a:txBody>
                    <a:bodyPr/>
                    <a:lstStyle/>
                    <a:p>
                      <a:pPr algn="just">
                        <a:lnSpc>
                          <a:spcPts val="1500"/>
                        </a:lnSpc>
                        <a:spcBef>
                          <a:spcPts val="540"/>
                        </a:spcBef>
                      </a:pPr>
                      <a:r>
                        <a:rPr lang="en-US" sz="1300" u="sng" kern="100" dirty="0" err="1">
                          <a:effectLst/>
                        </a:rPr>
                        <a:t>Programmes</a:t>
                      </a:r>
                      <a:r>
                        <a:rPr lang="en-US" sz="1300" u="sng" kern="100" dirty="0">
                          <a:effectLst/>
                        </a:rPr>
                        <a:t> to enroll (Please </a:t>
                      </a:r>
                      <a:r>
                        <a:rPr lang="en-US" sz="1300" u="sng" kern="100" dirty="0">
                          <a:effectLst/>
                          <a:sym typeface="Wingdings" panose="05000000000000000000" pitchFamily="2" charset="2"/>
                        </a:rPr>
                        <a:t></a:t>
                      </a:r>
                      <a:r>
                        <a:rPr lang="en-US" sz="1300" u="sng"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416765363"/>
                  </a:ext>
                </a:extLst>
              </a:tr>
              <a:tr h="199609">
                <a:tc rowSpan="2" gridSpan="3">
                  <a:txBody>
                    <a:bodyPr/>
                    <a:lstStyle/>
                    <a:p>
                      <a:r>
                        <a:rPr lang="en-US" sz="1300" kern="100" dirty="0">
                          <a:effectLst/>
                        </a:rPr>
                        <a:t>Fun with English (Mon to Fri)</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ctr"/>
                </a:tc>
                <a:tc rowSpan="2" hMerge="1">
                  <a:txBody>
                    <a:bodyPr/>
                    <a:lstStyle/>
                    <a:p>
                      <a:endParaRPr lang="en-HK"/>
                    </a:p>
                  </a:txBody>
                  <a:tcPr/>
                </a:tc>
                <a:tc rowSpan="2" hMerge="1">
                  <a:txBody>
                    <a:bodyPr/>
                    <a:lstStyle/>
                    <a:p>
                      <a:endParaRPr lang="en-HK"/>
                    </a:p>
                  </a:txBody>
                  <a:tcPr/>
                </a:tc>
                <a:tc rowSpan="2" gridSpan="2">
                  <a:txBody>
                    <a:bodyPr/>
                    <a:lstStyle/>
                    <a:p>
                      <a:pPr marL="285750" indent="-285750">
                        <a:buFont typeface="Wingdings" panose="05000000000000000000" pitchFamily="2" charset="2"/>
                        <a:buChar char="o"/>
                      </a:pPr>
                      <a:r>
                        <a:rPr lang="en-US" sz="1300" kern="100" dirty="0">
                          <a:effectLst/>
                        </a:rPr>
                        <a:t>E1 A.M (LN &amp; UN)</a:t>
                      </a:r>
                    </a:p>
                    <a:p>
                      <a:pPr marL="285750" indent="-285750">
                        <a:buFont typeface="Wingdings" panose="05000000000000000000" pitchFamily="2" charset="2"/>
                        <a:buChar char="o"/>
                      </a:pPr>
                      <a:r>
                        <a:rPr lang="en-US" sz="1300" kern="100" dirty="0">
                          <a:effectLst/>
                          <a:sym typeface="Wingdings" panose="05000000000000000000" pitchFamily="2" charset="2"/>
                        </a:rPr>
                        <a:t>E1 A.M. (LK &amp; UK)</a:t>
                      </a:r>
                      <a:endParaRPr lang="en-US" sz="1300" kern="100" dirty="0">
                        <a:effectLst/>
                      </a:endParaRPr>
                    </a:p>
                  </a:txBody>
                  <a:tcPr marL="8410" marR="8410" marT="0" marB="0" anchor="ctr"/>
                </a:tc>
                <a:tc rowSpan="2" hMerge="1">
                  <a:txBody>
                    <a:bodyPr/>
                    <a:lstStyle/>
                    <a:p>
                      <a:endParaRPr lang="en-HK"/>
                    </a:p>
                  </a:txBody>
                  <a:tcPr/>
                </a:tc>
                <a:tc rowSpan="2" gridSpan="6">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p>
                  </a:txBody>
                  <a:tcPr marL="8410" marR="8410" marT="0" marB="0" anchor="ctr"/>
                </a:tc>
                <a:tc rowSpan="2" hMerge="1">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endParaRPr lang="en-HK" dirty="0"/>
                    </a:p>
                  </a:txBody>
                  <a:tcPr marL="8410" marR="8410" marT="0" marB="0" anchor="ctr"/>
                </a:tc>
                <a:tc rowSpan="2" hMerge="1">
                  <a:txBody>
                    <a:bodyPr/>
                    <a:lstStyle/>
                    <a:p>
                      <a:endParaRPr lang="en-HK"/>
                    </a:p>
                  </a:txBody>
                  <a:tcPr/>
                </a:tc>
                <a:tc rowSpan="2" hMerge="1">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p>
                  </a:txBody>
                  <a:tcPr marL="8410" marR="8410" marT="0" marB="0" anchor="ctr"/>
                </a:tc>
                <a:tc rowSpan="2" hMerge="1">
                  <a:txBody>
                    <a:bodyPr/>
                    <a:lstStyle/>
                    <a:p>
                      <a:r>
                        <a:rPr lang="en-US" sz="1300" kern="100">
                          <a:effectLst/>
                        </a:rPr>
                        <a:t>$6300 for Think students</a:t>
                      </a:r>
                      <a:endParaRPr lang="en-HK" sz="1300"/>
                    </a:p>
                  </a:txBody>
                  <a:tcPr marL="8410" marR="8410" marT="0" marB="0" anchor="b"/>
                </a:tc>
                <a:tc rowSpan="2" hMerge="1">
                  <a:txBody>
                    <a:bodyPr/>
                    <a:lstStyle/>
                    <a:p>
                      <a:r>
                        <a:rPr lang="en-US" sz="1300" kern="100">
                          <a:effectLst/>
                        </a:rPr>
                        <a:t>$6300 for Think students</a:t>
                      </a:r>
                      <a:endParaRPr lang="en-HK"/>
                    </a:p>
                  </a:txBody>
                  <a:tcPr marL="8410" marR="8410" marT="0" marB="0" anchor="b"/>
                </a:tc>
                <a:tc gridSpan="2">
                  <a:txBody>
                    <a:bodyPr/>
                    <a:lstStyle/>
                    <a:p>
                      <a:r>
                        <a:rPr lang="en-US" sz="1300" kern="100" dirty="0">
                          <a:effectLst/>
                        </a:rPr>
                        <a:t>$4950 for Think students</a:t>
                      </a:r>
                      <a:endParaRPr lang="en-HK" dirty="0"/>
                    </a:p>
                  </a:txBody>
                  <a:tcPr marL="8410" marR="8410" marT="0" marB="0" anchor="b"/>
                </a:tc>
                <a:tc hMerge="1">
                  <a:txBody>
                    <a:bodyPr/>
                    <a:lstStyle/>
                    <a:p>
                      <a:endParaRPr lang="en-HK"/>
                    </a:p>
                  </a:txBody>
                  <a:tcPr/>
                </a:tc>
                <a:extLst>
                  <a:ext uri="{0D108BD9-81ED-4DB2-BD59-A6C34878D82A}">
                    <a16:rowId xmlns:a16="http://schemas.microsoft.com/office/drawing/2014/main" val="1646666990"/>
                  </a:ext>
                </a:extLst>
              </a:tr>
              <a:tr h="244110">
                <a:tc gridSpan="3" vMerge="1">
                  <a:txBody>
                    <a:bodyPr/>
                    <a:lstStyle/>
                    <a:p>
                      <a:endParaRPr lang="en-HK"/>
                    </a:p>
                  </a:txBody>
                  <a:tcPr/>
                </a:tc>
                <a:tc hMerge="1" vMerge="1">
                  <a:txBody>
                    <a:bodyPr/>
                    <a:lstStyle/>
                    <a:p>
                      <a:endParaRPr lang="en-HK"/>
                    </a:p>
                  </a:txBody>
                  <a:tcPr/>
                </a:tc>
                <a:tc hMerge="1" vMerge="1">
                  <a:txBody>
                    <a:bodyPr/>
                    <a:lstStyle/>
                    <a:p>
                      <a:endParaRPr lang="en-HK"/>
                    </a:p>
                  </a:txBody>
                  <a:tcPr/>
                </a:tc>
                <a:tc gridSpan="2" vMerge="1">
                  <a:txBody>
                    <a:bodyPr/>
                    <a:lstStyle/>
                    <a:p>
                      <a:endParaRPr lang="en-HK"/>
                    </a:p>
                  </a:txBody>
                  <a:tcPr/>
                </a:tc>
                <a:tc hMerge="1" vMerge="1">
                  <a:txBody>
                    <a:bodyPr/>
                    <a:lstStyle/>
                    <a:p>
                      <a:endParaRPr lang="en-HK"/>
                    </a:p>
                  </a:txBody>
                  <a:tcPr/>
                </a:tc>
                <a:tc gridSpan="6"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r>
                        <a:rPr lang="en-US" sz="1300" kern="100" dirty="0">
                          <a:effectLst/>
                        </a:rPr>
                        <a:t>$6800 for Others</a:t>
                      </a:r>
                      <a:endParaRPr lang="en-HK" sz="1300" dirty="0"/>
                    </a:p>
                  </a:txBody>
                  <a:tcPr marL="8410" marR="8410" marT="0" marB="0" anchor="b"/>
                </a:tc>
                <a:tc hMerge="1" vMerge="1">
                  <a:txBody>
                    <a:bodyPr/>
                    <a:lstStyle/>
                    <a:p>
                      <a:r>
                        <a:rPr lang="en-US" sz="1300" kern="100" dirty="0">
                          <a:effectLst/>
                        </a:rPr>
                        <a:t>$6800 for Others</a:t>
                      </a:r>
                      <a:endParaRPr lang="en-HK" dirty="0"/>
                    </a:p>
                  </a:txBody>
                  <a:tcPr marL="8410" marR="8410" marT="0" marB="0" anchor="b"/>
                </a:tc>
                <a:tc gridSpan="2">
                  <a:txBody>
                    <a:bodyPr/>
                    <a:lstStyle/>
                    <a:p>
                      <a:r>
                        <a:rPr lang="en-US" sz="1300" kern="100" dirty="0">
                          <a:effectLst/>
                        </a:rPr>
                        <a:t>$5450 for Others</a:t>
                      </a:r>
                      <a:endParaRPr lang="en-HK" dirty="0"/>
                    </a:p>
                  </a:txBody>
                  <a:tcPr marL="8410" marR="8410" marT="0" marB="0" anchor="b"/>
                </a:tc>
                <a:tc hMerge="1">
                  <a:txBody>
                    <a:bodyPr/>
                    <a:lstStyle/>
                    <a:p>
                      <a:endParaRPr lang="en-HK"/>
                    </a:p>
                  </a:txBody>
                  <a:tcPr/>
                </a:tc>
                <a:extLst>
                  <a:ext uri="{0D108BD9-81ED-4DB2-BD59-A6C34878D82A}">
                    <a16:rowId xmlns:a16="http://schemas.microsoft.com/office/drawing/2014/main" val="1186845613"/>
                  </a:ext>
                </a:extLst>
              </a:tr>
              <a:tr h="503722">
                <a:tc rowSpan="2"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rPr>
                        <a:t>Project Fun for Whole day children (Mon to Fri)</a:t>
                      </a:r>
                      <a:endParaRPr lang="en-HK" sz="1300" kern="100" dirty="0">
                        <a:effectLst/>
                      </a:endParaRPr>
                    </a:p>
                    <a:p>
                      <a:endParaRPr lang="en-HK" sz="1300" kern="100" dirty="0">
                        <a:effectLst/>
                      </a:endParaRPr>
                    </a:p>
                  </a:txBody>
                  <a:tcPr marL="8410" marR="8410" marT="0" marB="0" anchor="b"/>
                </a:tc>
                <a:tc rowSpan="2" hMerge="1">
                  <a:txBody>
                    <a:bodyPr/>
                    <a:lstStyle/>
                    <a:p>
                      <a:endParaRPr lang="en-HK"/>
                    </a:p>
                  </a:txBody>
                  <a:tcPr/>
                </a:tc>
                <a:tc rowSpan="2" hMerge="1">
                  <a:txBody>
                    <a:bodyPr/>
                    <a:lstStyle/>
                    <a:p>
                      <a:endParaRPr lang="en-HK"/>
                    </a:p>
                  </a:txBody>
                  <a:tcPr/>
                </a:tc>
                <a:tc gridSpan="10">
                  <a:txBody>
                    <a:bodyPr/>
                    <a:lstStyle/>
                    <a:p>
                      <a:pPr indent="76200" algn="just"/>
                      <a:r>
                        <a:rPr lang="en-US" sz="1300" kern="100" dirty="0">
                          <a:effectLst/>
                          <a:sym typeface="Wingdings" panose="05000000000000000000" pitchFamily="2" charset="2"/>
                        </a:rPr>
                        <a:t>  </a:t>
                      </a:r>
                      <a:r>
                        <a:rPr lang="en-US" sz="1300" kern="100" dirty="0">
                          <a:effectLst/>
                        </a:rPr>
                        <a:t> W1 $8000 (English +</a:t>
                      </a:r>
                      <a:r>
                        <a:rPr lang="en-US" sz="1300" kern="0" dirty="0">
                          <a:effectLst/>
                        </a:rPr>
                        <a:t> Putonghua</a:t>
                      </a:r>
                      <a:r>
                        <a:rPr lang="en-US" sz="1300" kern="100" dirty="0">
                          <a:effectLst/>
                        </a:rPr>
                        <a:t>)</a:t>
                      </a:r>
                      <a:endParaRPr lang="en-HK" sz="1300" kern="100" dirty="0">
                        <a:effectLst/>
                      </a:endParaRPr>
                    </a:p>
                    <a:p>
                      <a:pPr indent="152400" algn="just"/>
                      <a:r>
                        <a:rPr lang="en-US" sz="1300" kern="100" dirty="0">
                          <a:effectLst/>
                        </a:rPr>
                        <a:t>(For UN, LK, UK student only)</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909265720"/>
                  </a:ext>
                </a:extLst>
              </a:tr>
              <a:tr h="54014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10">
                  <a:txBody>
                    <a:bodyPr/>
                    <a:lstStyle/>
                    <a:p>
                      <a:pPr marL="91440" indent="76200" algn="l"/>
                      <a:r>
                        <a:rPr lang="en-US" sz="1300" kern="100" dirty="0">
                          <a:effectLst/>
                          <a:sym typeface="Wingdings" panose="05000000000000000000" pitchFamily="2" charset="2"/>
                        </a:rPr>
                        <a:t></a:t>
                      </a:r>
                      <a:r>
                        <a:rPr lang="en-US" sz="1300" kern="100" dirty="0">
                          <a:effectLst/>
                        </a:rPr>
                        <a:t> W2 $8000 (English only)</a:t>
                      </a:r>
                      <a:endParaRPr lang="en-HK" sz="1300" kern="100" dirty="0">
                        <a:effectLst/>
                      </a:endParaRPr>
                    </a:p>
                    <a:p>
                      <a:pPr indent="152400" algn="just"/>
                      <a:r>
                        <a:rPr lang="en-US" sz="1300" kern="100" dirty="0">
                          <a:effectLst/>
                        </a:rPr>
                        <a:t>(For UN, LK, UK student only)</a:t>
                      </a:r>
                      <a:endParaRPr lang="en-HK" dirty="0"/>
                    </a:p>
                  </a:txBody>
                  <a:tcPr marL="8410" marR="8410" marT="0" marB="0" anchor="b"/>
                </a:tc>
                <a:tc hMerge="1">
                  <a:txBody>
                    <a:bodyPr/>
                    <a:lstStyle/>
                    <a:p>
                      <a:endParaRPr lang="en-US" dirty="0"/>
                    </a:p>
                  </a:txBody>
                  <a:tcPr/>
                </a:tc>
                <a:tc hMerge="1">
                  <a:txBody>
                    <a:bodyPr/>
                    <a:lstStyle/>
                    <a:p>
                      <a:endParaRPr lang="en-HK"/>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HK"/>
                    </a:p>
                  </a:txBody>
                  <a:tcPr/>
                </a:tc>
                <a:tc hMerge="1">
                  <a:txBody>
                    <a:bodyPr/>
                    <a:lstStyle/>
                    <a:p>
                      <a:endParaRPr lang="en-US"/>
                    </a:p>
                  </a:txBody>
                  <a:tcPr/>
                </a:tc>
                <a:extLst>
                  <a:ext uri="{0D108BD9-81ED-4DB2-BD59-A6C34878D82A}">
                    <a16:rowId xmlns:a16="http://schemas.microsoft.com/office/drawing/2014/main" val="4066825522"/>
                  </a:ext>
                </a:extLst>
              </a:tr>
              <a:tr h="1729699">
                <a:tc gridSpan="13">
                  <a:txBody>
                    <a:bodyPr/>
                    <a:lstStyle/>
                    <a:p>
                      <a:pPr algn="just"/>
                      <a:r>
                        <a:rPr lang="en-US" sz="1300" kern="100" dirty="0">
                          <a:effectLst/>
                        </a:rPr>
                        <a:t>My child needs school bus service for E1, E2, W1 or W2 and </a:t>
                      </a:r>
                      <a:r>
                        <a:rPr lang="en-US" sz="1300" b="1" kern="100" dirty="0">
                          <a:effectLst/>
                        </a:rPr>
                        <a:t>current THINK students only</a:t>
                      </a:r>
                      <a:r>
                        <a:rPr lang="en-US" sz="1300" kern="100" dirty="0">
                          <a:effectLst/>
                        </a:rPr>
                        <a:t>.</a:t>
                      </a:r>
                      <a:endParaRPr lang="en-HK" sz="1300" kern="100" dirty="0">
                        <a:effectLst/>
                      </a:endParaRPr>
                    </a:p>
                    <a:p>
                      <a:pPr algn="just"/>
                      <a:r>
                        <a:rPr lang="en-US" sz="1300" kern="100" dirty="0">
                          <a:effectLst/>
                        </a:rPr>
                        <a:t>Name of Route Station : ___</a:t>
                      </a:r>
                      <a:r>
                        <a:rPr lang="en-US" altLang="zh-TW" sz="1300" kern="100" dirty="0">
                          <a:effectLst/>
                        </a:rPr>
                        <a:t>____________</a:t>
                      </a:r>
                      <a:r>
                        <a:rPr lang="en-US" sz="1300" kern="100" dirty="0">
                          <a:effectLst/>
                        </a:rPr>
                        <a:t>________  </a:t>
                      </a:r>
                    </a:p>
                    <a:p>
                      <a:pPr algn="just"/>
                      <a:r>
                        <a:rPr lang="en-US" sz="1300" kern="100" dirty="0">
                          <a:effectLst/>
                        </a:rPr>
                        <a:t> </a:t>
                      </a:r>
                      <a:r>
                        <a:rPr lang="en-US" sz="1300" kern="100" dirty="0">
                          <a:effectLst/>
                          <a:sym typeface="Wingdings" panose="05000000000000000000" pitchFamily="2" charset="2"/>
                        </a:rPr>
                        <a:t></a:t>
                      </a:r>
                      <a:r>
                        <a:rPr lang="en-US" sz="1300" kern="100" dirty="0">
                          <a:effectLst/>
                        </a:rPr>
                        <a:t> One-Way to school / </a:t>
                      </a:r>
                      <a:r>
                        <a:rPr lang="en-US" sz="1300" kern="100" dirty="0">
                          <a:effectLst/>
                          <a:sym typeface="Wingdings" panose="05000000000000000000" pitchFamily="2" charset="2"/>
                        </a:rPr>
                        <a:t></a:t>
                      </a:r>
                      <a:r>
                        <a:rPr lang="en-US" sz="1300" kern="100" dirty="0">
                          <a:effectLst/>
                        </a:rPr>
                        <a:t> One-way from School / </a:t>
                      </a:r>
                      <a:r>
                        <a:rPr lang="en-US" sz="1300" kern="100" dirty="0">
                          <a:effectLst/>
                          <a:sym typeface="Wingdings" panose="05000000000000000000" pitchFamily="2" charset="2"/>
                        </a:rPr>
                        <a:t></a:t>
                      </a:r>
                      <a:r>
                        <a:rPr lang="en-US" sz="1300" kern="100" dirty="0">
                          <a:effectLst/>
                        </a:rPr>
                        <a:t> Round trip</a:t>
                      </a:r>
                      <a:endParaRPr lang="en-HK" sz="1300" kern="100" dirty="0">
                        <a:effectLst/>
                      </a:endParaRPr>
                    </a:p>
                    <a:p>
                      <a:pPr algn="just"/>
                      <a:r>
                        <a:rPr lang="en-US" sz="1300" kern="100" dirty="0">
                          <a:effectLst/>
                        </a:rPr>
                        <a:t>*** The Bus fee will remain the same price as currently.</a:t>
                      </a:r>
                      <a:endParaRPr lang="en-HK" sz="1300" kern="100" dirty="0">
                        <a:effectLst/>
                      </a:endParaRPr>
                    </a:p>
                    <a:p>
                      <a:r>
                        <a:rPr lang="en-US" sz="1300" kern="100" dirty="0">
                          <a:effectLst/>
                        </a:rPr>
                        <a:t>*** The school will try to schedule a possible route for your area and we will contact you individually. </a:t>
                      </a:r>
                      <a:endParaRPr lang="en-HK" sz="1300" kern="100" dirty="0">
                        <a:effectLst/>
                      </a:endParaRPr>
                    </a:p>
                    <a:p>
                      <a:r>
                        <a:rPr lang="en-US" sz="1300" kern="100" dirty="0">
                          <a:effectLst/>
                        </a:rPr>
                        <a:t>*** We apologize for any inconvenience if we can’t schedule your preferred area.</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HK" sz="1300" kern="100" dirty="0">
                          <a:effectLst/>
                          <a:latin typeface="Calibri" panose="020F0502020204030204" pitchFamily="34" charset="0"/>
                          <a:ea typeface="新細明體" panose="02020500000000000000" pitchFamily="18" charset="-120"/>
                          <a:cs typeface="Times New Roman" panose="02020603050405020304" pitchFamily="18" charset="0"/>
                        </a:rPr>
                        <a:t>******************************************************************************</a:t>
                      </a: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245089594"/>
                  </a:ext>
                </a:extLst>
              </a:tr>
              <a:tr h="256810">
                <a:tc gridSpan="8">
                  <a:txBody>
                    <a:bodyPr/>
                    <a:lstStyle/>
                    <a:p>
                      <a:r>
                        <a:rPr lang="en-US" sz="1300" kern="100">
                          <a:effectLst/>
                        </a:rPr>
                        <a:t>Fun with Science Exploration (Monday)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S1 $800</a:t>
                      </a:r>
                      <a:endParaRPr lang="en-HK" dirty="0"/>
                    </a:p>
                  </a:txBody>
                  <a:tcPr marL="8410" marR="8410" marT="0" marB="0" anchor="b"/>
                </a:tc>
                <a:tc hMerge="1">
                  <a:txBody>
                    <a:bodyPr/>
                    <a:lstStyle/>
                    <a:p>
                      <a:pPr algn="just"/>
                      <a:r>
                        <a:rPr lang="en-US" sz="1200" kern="100">
                          <a:effectLst/>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836180585"/>
                  </a:ext>
                </a:extLst>
              </a:tr>
              <a:tr h="268705">
                <a:tc gridSpan="8">
                  <a:txBody>
                    <a:bodyPr/>
                    <a:lstStyle/>
                    <a:p>
                      <a:r>
                        <a:rPr lang="en-US" sz="1300" kern="100">
                          <a:effectLst/>
                        </a:rPr>
                        <a:t>Fun with Chinese Writing (Wednesday &amp; Friday)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C1 $1200</a:t>
                      </a:r>
                      <a:endParaRPr lang="en-HK" dirty="0"/>
                    </a:p>
                  </a:txBody>
                  <a:tcPr marL="8410" marR="8410" marT="0" marB="0" anchor="b"/>
                </a:tc>
                <a:tc hMerge="1">
                  <a:txBody>
                    <a:bodyPr/>
                    <a:lstStyle/>
                    <a:p>
                      <a:pPr algn="just"/>
                      <a:r>
                        <a:rPr lang="en-US" sz="1200" kern="100">
                          <a:effectLst/>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453727947"/>
                  </a:ext>
                </a:extLst>
              </a:tr>
              <a:tr h="199609">
                <a:tc gridSpan="8">
                  <a:txBody>
                    <a:bodyPr/>
                    <a:lstStyle/>
                    <a:p>
                      <a:r>
                        <a:rPr lang="en-US" sz="1300" kern="100">
                          <a:effectLst/>
                        </a:rPr>
                        <a:t>Fun with Ballet (Thursday)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B1 $800</a:t>
                      </a:r>
                      <a:endParaRPr lang="en-HK" dirty="0"/>
                    </a:p>
                  </a:txBody>
                  <a:tcPr marL="8410" marR="8410" marT="0" marB="0" anchor="b"/>
                </a:tc>
                <a:tc hMerge="1">
                  <a:txBody>
                    <a:bodyPr/>
                    <a:lstStyle/>
                    <a:p>
                      <a:pPr algn="just"/>
                      <a:r>
                        <a:rPr lang="en-US" sz="1200" kern="100">
                          <a:effectLst/>
                        </a:rPr>
                        <a:t> </a:t>
                      </a:r>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2807125933"/>
                  </a:ext>
                </a:extLst>
              </a:tr>
              <a:tr h="215094">
                <a:tc gridSpan="8">
                  <a:txBody>
                    <a:bodyPr/>
                    <a:lstStyle/>
                    <a:p>
                      <a:r>
                        <a:rPr lang="en-US" sz="1300" kern="100">
                          <a:effectLst/>
                        </a:rPr>
                        <a:t>Fun with K-pop &amp; Jazz dance (Thursday)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D1 $800</a:t>
                      </a:r>
                      <a:endParaRPr lang="en-HK" dirty="0"/>
                    </a:p>
                  </a:txBody>
                  <a:tcPr marL="8410" marR="8410" marT="0" marB="0" anchor="b"/>
                </a:tc>
                <a:tc hMerge="1">
                  <a:txBody>
                    <a:bodyPr/>
                    <a:lstStyle/>
                    <a:p>
                      <a:pPr algn="just"/>
                      <a:r>
                        <a:rPr lang="en-US" sz="1200" kern="100">
                          <a:effectLst/>
                        </a:rPr>
                        <a:t> </a:t>
                      </a:r>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4211890025"/>
                  </a:ext>
                </a:extLst>
              </a:tr>
              <a:tr h="232028">
                <a:tc gridSpan="8">
                  <a:txBody>
                    <a:bodyPr/>
                    <a:lstStyle/>
                    <a:p>
                      <a:r>
                        <a:rPr lang="en-US" sz="1300" kern="100" dirty="0">
                          <a:effectLst/>
                        </a:rPr>
                        <a:t>Fun with Gymnastics (Tuesday)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G1 $800</a:t>
                      </a:r>
                      <a:endParaRPr lang="en-HK" dirty="0"/>
                    </a:p>
                  </a:txBody>
                  <a:tcPr marL="8410" marR="8410" marT="0" marB="0" anchor="b"/>
                </a:tc>
                <a:tc hMerge="1">
                  <a:txBody>
                    <a:bodyPr/>
                    <a:lstStyle/>
                    <a:p>
                      <a:pPr algn="just"/>
                      <a:r>
                        <a:rPr lang="en-US" sz="1200" kern="100">
                          <a:effectLst/>
                          <a:sym typeface="Wingdings" panose="05000000000000000000" pitchFamily="2" charset="2"/>
                        </a:rPr>
                        <a:t></a:t>
                      </a:r>
                      <a:r>
                        <a:rPr lang="en-US" sz="1200" kern="100">
                          <a:effectLst/>
                        </a:rPr>
                        <a:t> G2 $1140</a:t>
                      </a:r>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dirty="0">
                          <a:effectLst/>
                          <a:sym typeface="Wingdings" panose="05000000000000000000" pitchFamily="2" charset="2"/>
                        </a:rPr>
                        <a:t></a:t>
                      </a:r>
                      <a:r>
                        <a:rPr lang="en-US" sz="1300" kern="100" dirty="0">
                          <a:effectLst/>
                        </a:rPr>
                        <a:t> G2 $840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sym typeface="Wingdings" panose="05000000000000000000" pitchFamily="2" charset="2"/>
                        </a:rPr>
                        <a:t></a:t>
                      </a:r>
                      <a:r>
                        <a:rPr lang="en-US" sz="1300" kern="100" dirty="0">
                          <a:effectLst/>
                        </a:rPr>
                        <a:t> G3 $880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705689095"/>
                  </a:ext>
                </a:extLst>
              </a:tr>
              <a:tr h="263778">
                <a:tc gridSpan="8">
                  <a:txBody>
                    <a:bodyPr/>
                    <a:lstStyle/>
                    <a:p>
                      <a:r>
                        <a:rPr lang="en-US" sz="1300" kern="100" dirty="0">
                          <a:effectLst/>
                        </a:rPr>
                        <a:t>Fun with Gymnastics (Saturday)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G4 $800</a:t>
                      </a:r>
                      <a:endParaRPr lang="en-HK" dirty="0"/>
                    </a:p>
                  </a:txBody>
                  <a:tcPr marL="8410" marR="8410" marT="0" marB="0" anchor="b"/>
                </a:tc>
                <a:tc hMerge="1">
                  <a:txBody>
                    <a:bodyPr/>
                    <a:lstStyle/>
                    <a:p>
                      <a:pPr algn="just"/>
                      <a:r>
                        <a:rPr lang="en-US" sz="1200" kern="100" dirty="0">
                          <a:effectLst/>
                          <a:sym typeface="Wingdings" panose="05000000000000000000" pitchFamily="2" charset="2"/>
                        </a:rPr>
                        <a:t></a:t>
                      </a:r>
                      <a:r>
                        <a:rPr lang="en-US" sz="1200" kern="100" dirty="0">
                          <a:effectLst/>
                        </a:rPr>
                        <a:t> G5 $950</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dirty="0">
                          <a:effectLst/>
                          <a:sym typeface="Wingdings" panose="05000000000000000000" pitchFamily="2" charset="2"/>
                        </a:rPr>
                        <a:t></a:t>
                      </a:r>
                      <a:r>
                        <a:rPr lang="en-US" sz="1300" kern="100" dirty="0">
                          <a:effectLst/>
                        </a:rPr>
                        <a:t> G5 $840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sym typeface="Wingdings" panose="05000000000000000000" pitchFamily="2" charset="2"/>
                        </a:rPr>
                        <a:t></a:t>
                      </a:r>
                      <a:r>
                        <a:rPr lang="en-US" sz="1300" kern="100" dirty="0">
                          <a:effectLst/>
                        </a:rPr>
                        <a:t> G6 $880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1111938062"/>
                  </a:ext>
                </a:extLst>
              </a:tr>
              <a:tr h="209534">
                <a:tc gridSpan="8">
                  <a:txBody>
                    <a:bodyPr/>
                    <a:lstStyle/>
                    <a:p>
                      <a:r>
                        <a:rPr lang="en-US" sz="1300" kern="100" dirty="0">
                          <a:effectLst/>
                        </a:rPr>
                        <a:t>Fun with Taekwondo (Friday)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5">
                  <a:txBody>
                    <a:bodyPr/>
                    <a:lstStyle/>
                    <a:p>
                      <a:r>
                        <a:rPr lang="en-US" sz="1300" kern="100" dirty="0">
                          <a:effectLst/>
                          <a:sym typeface="Wingdings" panose="05000000000000000000" pitchFamily="2" charset="2"/>
                        </a:rPr>
                        <a:t></a:t>
                      </a:r>
                      <a:r>
                        <a:rPr lang="en-US" sz="1300" kern="100" dirty="0">
                          <a:effectLst/>
                        </a:rPr>
                        <a:t> T1 $880</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867158395"/>
                  </a:ext>
                </a:extLst>
              </a:tr>
              <a:tr h="280218">
                <a:tc gridSpan="13">
                  <a:txBody>
                    <a:bodyPr/>
                    <a:lstStyle/>
                    <a:p>
                      <a:pPr algn="just"/>
                      <a:r>
                        <a:rPr lang="en-US" sz="1300" kern="100" dirty="0">
                          <a:effectLst/>
                        </a:rPr>
                        <a:t>(Is your child allergic to any materials? No / Yes _______________________________________)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697943173"/>
                  </a:ext>
                </a:extLst>
              </a:tr>
            </a:tbl>
          </a:graphicData>
        </a:graphic>
      </p:graphicFrame>
      <p:sp>
        <p:nvSpPr>
          <p:cNvPr id="5" name="Rectangle 1">
            <a:extLst>
              <a:ext uri="{FF2B5EF4-FFF2-40B4-BE49-F238E27FC236}">
                <a16:creationId xmlns:a16="http://schemas.microsoft.com/office/drawing/2014/main" id="{AF57FDFD-99BD-4B2C-BFEA-99A278BFE750}"/>
              </a:ext>
            </a:extLst>
          </p:cNvPr>
          <p:cNvSpPr>
            <a:spLocks noChangeArrowheads="1"/>
          </p:cNvSpPr>
          <p:nvPr/>
        </p:nvSpPr>
        <p:spPr bwMode="auto">
          <a:xfrm>
            <a:off x="383699" y="1495762"/>
            <a:ext cx="60906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4800" algn="l"/>
              </a:tabLst>
              <a:defRPr>
                <a:solidFill>
                  <a:schemeClr val="tx1"/>
                </a:solidFill>
                <a:latin typeface="Arial" panose="020B0604020202020204" pitchFamily="34" charset="0"/>
              </a:defRPr>
            </a:lvl1pPr>
            <a:lvl2pPr eaLnBrk="0" fontAlgn="base" hangingPunct="0">
              <a:spcBef>
                <a:spcPct val="0"/>
              </a:spcBef>
              <a:spcAft>
                <a:spcPct val="0"/>
              </a:spcAft>
              <a:tabLst>
                <a:tab pos="304800" algn="l"/>
              </a:tabLst>
              <a:defRPr>
                <a:solidFill>
                  <a:schemeClr val="tx1"/>
                </a:solidFill>
                <a:latin typeface="Arial" panose="020B0604020202020204" pitchFamily="34" charset="0"/>
              </a:defRPr>
            </a:lvl2pPr>
            <a:lvl3pPr eaLnBrk="0" fontAlgn="base" hangingPunct="0">
              <a:spcBef>
                <a:spcPct val="0"/>
              </a:spcBef>
              <a:spcAft>
                <a:spcPct val="0"/>
              </a:spcAft>
              <a:tabLst>
                <a:tab pos="304800" algn="l"/>
              </a:tabLst>
              <a:defRPr>
                <a:solidFill>
                  <a:schemeClr val="tx1"/>
                </a:solidFill>
                <a:latin typeface="Arial" panose="020B0604020202020204" pitchFamily="34" charset="0"/>
              </a:defRPr>
            </a:lvl3pPr>
            <a:lvl4pPr eaLnBrk="0" fontAlgn="base" hangingPunct="0">
              <a:spcBef>
                <a:spcPct val="0"/>
              </a:spcBef>
              <a:spcAft>
                <a:spcPct val="0"/>
              </a:spcAft>
              <a:tabLst>
                <a:tab pos="304800" algn="l"/>
              </a:tabLst>
              <a:defRPr>
                <a:solidFill>
                  <a:schemeClr val="tx1"/>
                </a:solidFill>
                <a:latin typeface="Arial" panose="020B0604020202020204" pitchFamily="34" charset="0"/>
              </a:defRPr>
            </a:lvl4pPr>
            <a:lvl5pPr eaLnBrk="0" fontAlgn="base" hangingPunct="0">
              <a:spcBef>
                <a:spcPct val="0"/>
              </a:spcBef>
              <a:spcAft>
                <a:spcPct val="0"/>
              </a:spcAft>
              <a:tabLst>
                <a:tab pos="304800" algn="l"/>
              </a:tabLst>
              <a:defRPr>
                <a:solidFill>
                  <a:schemeClr val="tx1"/>
                </a:solidFill>
                <a:latin typeface="Arial" panose="020B0604020202020204" pitchFamily="34" charset="0"/>
              </a:defRPr>
            </a:lvl5pPr>
            <a:lvl6pPr eaLnBrk="0" fontAlgn="base" hangingPunct="0">
              <a:spcBef>
                <a:spcPct val="0"/>
              </a:spcBef>
              <a:spcAft>
                <a:spcPct val="0"/>
              </a:spcAft>
              <a:tabLst>
                <a:tab pos="304800" algn="l"/>
              </a:tabLst>
              <a:defRPr>
                <a:solidFill>
                  <a:schemeClr val="tx1"/>
                </a:solidFill>
                <a:latin typeface="Arial" panose="020B0604020202020204" pitchFamily="34" charset="0"/>
              </a:defRPr>
            </a:lvl6pPr>
            <a:lvl7pPr eaLnBrk="0" fontAlgn="base" hangingPunct="0">
              <a:spcBef>
                <a:spcPct val="0"/>
              </a:spcBef>
              <a:spcAft>
                <a:spcPct val="0"/>
              </a:spcAft>
              <a:tabLst>
                <a:tab pos="304800" algn="l"/>
              </a:tabLst>
              <a:defRPr>
                <a:solidFill>
                  <a:schemeClr val="tx1"/>
                </a:solidFill>
                <a:latin typeface="Arial" panose="020B0604020202020204" pitchFamily="34" charset="0"/>
              </a:defRPr>
            </a:lvl7pPr>
            <a:lvl8pPr eaLnBrk="0" fontAlgn="base" hangingPunct="0">
              <a:spcBef>
                <a:spcPct val="0"/>
              </a:spcBef>
              <a:spcAft>
                <a:spcPct val="0"/>
              </a:spcAft>
              <a:tabLst>
                <a:tab pos="304800" algn="l"/>
              </a:tabLst>
              <a:defRPr>
                <a:solidFill>
                  <a:schemeClr val="tx1"/>
                </a:solidFill>
                <a:latin typeface="Arial" panose="020B0604020202020204" pitchFamily="34" charset="0"/>
              </a:defRPr>
            </a:lvl8pPr>
            <a:lvl9pPr eaLnBrk="0" fontAlgn="base" hangingPunct="0">
              <a:spcBef>
                <a:spcPct val="0"/>
              </a:spcBef>
              <a:spcAft>
                <a:spcPct val="0"/>
              </a:spcAft>
              <a:tabLst>
                <a:tab pos="304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04800" algn="l"/>
              </a:tabLst>
            </a:pPr>
            <a:r>
              <a:rPr kumimoji="0" lang="en-US" altLang="en-US"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Please submit the filled Enrolment Form &amp; crossed cheque payable to </a:t>
            </a:r>
            <a:r>
              <a:rPr kumimoji="0" lang="en-US" altLang="en-US" sz="1400" b="1" i="0" u="sng"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“Think International Kindergarten</a:t>
            </a:r>
            <a:r>
              <a:rPr kumimoji="0" lang="en-US" altLang="zh-HK" sz="1400" b="1" i="0" u="sng"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a:t>
            </a:r>
            <a:r>
              <a:rPr kumimoji="0" lang="en-US" altLang="zh-HK"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 to our school office in person. We will issue an official receipt once the enrolment is confirmed. (No Cash please) </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(Please </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sym typeface="Wingdings" panose="05000000000000000000" pitchFamily="2" charset="2"/>
              </a:rPr>
              <a:t></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 )</a:t>
            </a:r>
          </a:p>
        </p:txBody>
      </p:sp>
      <p:sp>
        <p:nvSpPr>
          <p:cNvPr id="7" name="Text Box 23">
            <a:extLst>
              <a:ext uri="{FF2B5EF4-FFF2-40B4-BE49-F238E27FC236}">
                <a16:creationId xmlns:a16="http://schemas.microsoft.com/office/drawing/2014/main" id="{489131D9-D2E3-4A46-93AF-50E5DF419E9E}"/>
              </a:ext>
            </a:extLst>
          </p:cNvPr>
          <p:cNvSpPr txBox="1">
            <a:spLocks noChangeArrowheads="1"/>
          </p:cNvSpPr>
          <p:nvPr/>
        </p:nvSpPr>
        <p:spPr bwMode="auto">
          <a:xfrm>
            <a:off x="365201" y="0"/>
            <a:ext cx="638873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000" b="1" kern="100" dirty="0">
                <a:effectLst/>
                <a:latin typeface="Calibri" panose="020F0502020204030204" pitchFamily="34" charset="0"/>
                <a:ea typeface="標楷體" panose="03000509000000000000" pitchFamily="65" charset="-120"/>
                <a:cs typeface="Times New Roman" panose="02020603050405020304" pitchFamily="18" charset="0"/>
              </a:rPr>
              <a:t>Think International Educational Services Limited</a:t>
            </a:r>
            <a:endParaRPr lang="en-HK"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Text Box 26">
            <a:extLst>
              <a:ext uri="{FF2B5EF4-FFF2-40B4-BE49-F238E27FC236}">
                <a16:creationId xmlns:a16="http://schemas.microsoft.com/office/drawing/2014/main" id="{E6D765D7-3B16-46BB-AB09-7365128D943E}"/>
              </a:ext>
            </a:extLst>
          </p:cNvPr>
          <p:cNvSpPr txBox="1">
            <a:spLocks noChangeArrowheads="1"/>
          </p:cNvSpPr>
          <p:nvPr/>
        </p:nvSpPr>
        <p:spPr bwMode="auto">
          <a:xfrm>
            <a:off x="1265567" y="920771"/>
            <a:ext cx="4841050" cy="338234"/>
          </a:xfrm>
          <a:custGeom>
            <a:avLst/>
            <a:gdLst>
              <a:gd name="connsiteX0" fmla="*/ 0 w 4841050"/>
              <a:gd name="connsiteY0" fmla="*/ 0 h 338234"/>
              <a:gd name="connsiteX1" fmla="*/ 489484 w 4841050"/>
              <a:gd name="connsiteY1" fmla="*/ 0 h 338234"/>
              <a:gd name="connsiteX2" fmla="*/ 882147 w 4841050"/>
              <a:gd name="connsiteY2" fmla="*/ 0 h 338234"/>
              <a:gd name="connsiteX3" fmla="*/ 1516862 w 4841050"/>
              <a:gd name="connsiteY3" fmla="*/ 0 h 338234"/>
              <a:gd name="connsiteX4" fmla="*/ 2103167 w 4841050"/>
              <a:gd name="connsiteY4" fmla="*/ 0 h 338234"/>
              <a:gd name="connsiteX5" fmla="*/ 2737883 w 4841050"/>
              <a:gd name="connsiteY5" fmla="*/ 0 h 338234"/>
              <a:gd name="connsiteX6" fmla="*/ 3324188 w 4841050"/>
              <a:gd name="connsiteY6" fmla="*/ 0 h 338234"/>
              <a:gd name="connsiteX7" fmla="*/ 3716851 w 4841050"/>
              <a:gd name="connsiteY7" fmla="*/ 0 h 338234"/>
              <a:gd name="connsiteX8" fmla="*/ 4109514 w 4841050"/>
              <a:gd name="connsiteY8" fmla="*/ 0 h 338234"/>
              <a:gd name="connsiteX9" fmla="*/ 4841050 w 4841050"/>
              <a:gd name="connsiteY9" fmla="*/ 0 h 338234"/>
              <a:gd name="connsiteX10" fmla="*/ 4841050 w 4841050"/>
              <a:gd name="connsiteY10" fmla="*/ 338234 h 338234"/>
              <a:gd name="connsiteX11" fmla="*/ 4303156 w 4841050"/>
              <a:gd name="connsiteY11" fmla="*/ 338234 h 338234"/>
              <a:gd name="connsiteX12" fmla="*/ 3910493 w 4841050"/>
              <a:gd name="connsiteY12" fmla="*/ 338234 h 338234"/>
              <a:gd name="connsiteX13" fmla="*/ 3469419 w 4841050"/>
              <a:gd name="connsiteY13" fmla="*/ 338234 h 338234"/>
              <a:gd name="connsiteX14" fmla="*/ 2883114 w 4841050"/>
              <a:gd name="connsiteY14" fmla="*/ 338234 h 338234"/>
              <a:gd name="connsiteX15" fmla="*/ 2393630 w 4841050"/>
              <a:gd name="connsiteY15" fmla="*/ 338234 h 338234"/>
              <a:gd name="connsiteX16" fmla="*/ 1758915 w 4841050"/>
              <a:gd name="connsiteY16" fmla="*/ 338234 h 338234"/>
              <a:gd name="connsiteX17" fmla="*/ 1221020 w 4841050"/>
              <a:gd name="connsiteY17" fmla="*/ 338234 h 338234"/>
              <a:gd name="connsiteX18" fmla="*/ 683126 w 4841050"/>
              <a:gd name="connsiteY18" fmla="*/ 338234 h 338234"/>
              <a:gd name="connsiteX19" fmla="*/ 0 w 4841050"/>
              <a:gd name="connsiteY19" fmla="*/ 338234 h 338234"/>
              <a:gd name="connsiteX20" fmla="*/ 0 w 4841050"/>
              <a:gd name="connsiteY20" fmla="*/ 0 h 3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1050" h="338234" fill="none" extrusionOk="0">
                <a:moveTo>
                  <a:pt x="0" y="0"/>
                </a:moveTo>
                <a:cubicBezTo>
                  <a:pt x="166012" y="-31688"/>
                  <a:pt x="383919" y="890"/>
                  <a:pt x="489484" y="0"/>
                </a:cubicBezTo>
                <a:cubicBezTo>
                  <a:pt x="595049" y="-890"/>
                  <a:pt x="723708" y="40638"/>
                  <a:pt x="882147" y="0"/>
                </a:cubicBezTo>
                <a:cubicBezTo>
                  <a:pt x="1040586" y="-40638"/>
                  <a:pt x="1319753" y="61523"/>
                  <a:pt x="1516862" y="0"/>
                </a:cubicBezTo>
                <a:cubicBezTo>
                  <a:pt x="1713971" y="-61523"/>
                  <a:pt x="1887196" y="67117"/>
                  <a:pt x="2103167" y="0"/>
                </a:cubicBezTo>
                <a:cubicBezTo>
                  <a:pt x="2319139" y="-67117"/>
                  <a:pt x="2436946" y="20557"/>
                  <a:pt x="2737883" y="0"/>
                </a:cubicBezTo>
                <a:cubicBezTo>
                  <a:pt x="3038820" y="-20557"/>
                  <a:pt x="3178316" y="36557"/>
                  <a:pt x="3324188" y="0"/>
                </a:cubicBezTo>
                <a:cubicBezTo>
                  <a:pt x="3470061" y="-36557"/>
                  <a:pt x="3619939" y="272"/>
                  <a:pt x="3716851" y="0"/>
                </a:cubicBezTo>
                <a:cubicBezTo>
                  <a:pt x="3813763" y="-272"/>
                  <a:pt x="3917951" y="44063"/>
                  <a:pt x="4109514" y="0"/>
                </a:cubicBezTo>
                <a:cubicBezTo>
                  <a:pt x="4301077" y="-44063"/>
                  <a:pt x="4512094" y="2479"/>
                  <a:pt x="4841050" y="0"/>
                </a:cubicBezTo>
                <a:cubicBezTo>
                  <a:pt x="4851510" y="166530"/>
                  <a:pt x="4806540" y="240014"/>
                  <a:pt x="4841050" y="338234"/>
                </a:cubicBezTo>
                <a:cubicBezTo>
                  <a:pt x="4618409" y="397855"/>
                  <a:pt x="4541201" y="299901"/>
                  <a:pt x="4303156" y="338234"/>
                </a:cubicBezTo>
                <a:cubicBezTo>
                  <a:pt x="4065111" y="376567"/>
                  <a:pt x="4103645" y="307562"/>
                  <a:pt x="3910493" y="338234"/>
                </a:cubicBezTo>
                <a:cubicBezTo>
                  <a:pt x="3717341" y="368906"/>
                  <a:pt x="3647796" y="301260"/>
                  <a:pt x="3469419" y="338234"/>
                </a:cubicBezTo>
                <a:cubicBezTo>
                  <a:pt x="3291042" y="375208"/>
                  <a:pt x="3097049" y="293867"/>
                  <a:pt x="2883114" y="338234"/>
                </a:cubicBezTo>
                <a:cubicBezTo>
                  <a:pt x="2669180" y="382601"/>
                  <a:pt x="2605716" y="297505"/>
                  <a:pt x="2393630" y="338234"/>
                </a:cubicBezTo>
                <a:cubicBezTo>
                  <a:pt x="2181544" y="378963"/>
                  <a:pt x="2073928" y="320588"/>
                  <a:pt x="1758915" y="338234"/>
                </a:cubicBezTo>
                <a:cubicBezTo>
                  <a:pt x="1443903" y="355880"/>
                  <a:pt x="1394932" y="316147"/>
                  <a:pt x="1221020" y="338234"/>
                </a:cubicBezTo>
                <a:cubicBezTo>
                  <a:pt x="1047108" y="360321"/>
                  <a:pt x="891074" y="325112"/>
                  <a:pt x="683126" y="338234"/>
                </a:cubicBezTo>
                <a:cubicBezTo>
                  <a:pt x="475178" y="351356"/>
                  <a:pt x="152573" y="325968"/>
                  <a:pt x="0" y="338234"/>
                </a:cubicBezTo>
                <a:cubicBezTo>
                  <a:pt x="-5078" y="240976"/>
                  <a:pt x="18564" y="74554"/>
                  <a:pt x="0" y="0"/>
                </a:cubicBezTo>
                <a:close/>
              </a:path>
              <a:path w="4841050" h="338234" stroke="0" extrusionOk="0">
                <a:moveTo>
                  <a:pt x="0" y="0"/>
                </a:moveTo>
                <a:cubicBezTo>
                  <a:pt x="162372" y="-50025"/>
                  <a:pt x="260527" y="37823"/>
                  <a:pt x="489484" y="0"/>
                </a:cubicBezTo>
                <a:cubicBezTo>
                  <a:pt x="718441" y="-37823"/>
                  <a:pt x="839613" y="22661"/>
                  <a:pt x="930557" y="0"/>
                </a:cubicBezTo>
                <a:cubicBezTo>
                  <a:pt x="1021501" y="-22661"/>
                  <a:pt x="1315029" y="55563"/>
                  <a:pt x="1516862" y="0"/>
                </a:cubicBezTo>
                <a:cubicBezTo>
                  <a:pt x="1718696" y="-55563"/>
                  <a:pt x="1899461" y="28507"/>
                  <a:pt x="2151578" y="0"/>
                </a:cubicBezTo>
                <a:cubicBezTo>
                  <a:pt x="2403695" y="-28507"/>
                  <a:pt x="2602941" y="28899"/>
                  <a:pt x="2737883" y="0"/>
                </a:cubicBezTo>
                <a:cubicBezTo>
                  <a:pt x="2872826" y="-28899"/>
                  <a:pt x="3067372" y="24674"/>
                  <a:pt x="3275777" y="0"/>
                </a:cubicBezTo>
                <a:cubicBezTo>
                  <a:pt x="3484182" y="-24674"/>
                  <a:pt x="3703125" y="12588"/>
                  <a:pt x="3910493" y="0"/>
                </a:cubicBezTo>
                <a:cubicBezTo>
                  <a:pt x="4117861" y="-12588"/>
                  <a:pt x="4469051" y="109761"/>
                  <a:pt x="4841050" y="0"/>
                </a:cubicBezTo>
                <a:cubicBezTo>
                  <a:pt x="4878852" y="75061"/>
                  <a:pt x="4814986" y="174836"/>
                  <a:pt x="4841050" y="338234"/>
                </a:cubicBezTo>
                <a:cubicBezTo>
                  <a:pt x="4745286" y="381100"/>
                  <a:pt x="4522935" y="337461"/>
                  <a:pt x="4399977" y="338234"/>
                </a:cubicBezTo>
                <a:cubicBezTo>
                  <a:pt x="4277019" y="339007"/>
                  <a:pt x="3972949" y="280044"/>
                  <a:pt x="3813672" y="338234"/>
                </a:cubicBezTo>
                <a:cubicBezTo>
                  <a:pt x="3654396" y="396424"/>
                  <a:pt x="3525488" y="290318"/>
                  <a:pt x="3324188" y="338234"/>
                </a:cubicBezTo>
                <a:cubicBezTo>
                  <a:pt x="3122888" y="386150"/>
                  <a:pt x="2817541" y="292594"/>
                  <a:pt x="2689472" y="338234"/>
                </a:cubicBezTo>
                <a:cubicBezTo>
                  <a:pt x="2561403" y="383874"/>
                  <a:pt x="2269396" y="278715"/>
                  <a:pt x="2151578" y="338234"/>
                </a:cubicBezTo>
                <a:cubicBezTo>
                  <a:pt x="2033760" y="397753"/>
                  <a:pt x="1843217" y="291862"/>
                  <a:pt x="1565273" y="338234"/>
                </a:cubicBezTo>
                <a:cubicBezTo>
                  <a:pt x="1287330" y="384606"/>
                  <a:pt x="1195136" y="313941"/>
                  <a:pt x="1027378" y="338234"/>
                </a:cubicBezTo>
                <a:cubicBezTo>
                  <a:pt x="859621" y="362527"/>
                  <a:pt x="637839" y="304277"/>
                  <a:pt x="537894" y="338234"/>
                </a:cubicBezTo>
                <a:cubicBezTo>
                  <a:pt x="437949" y="372191"/>
                  <a:pt x="183945" y="335789"/>
                  <a:pt x="0" y="338234"/>
                </a:cubicBezTo>
                <a:cubicBezTo>
                  <a:pt x="-27754" y="196041"/>
                  <a:pt x="5587" y="168073"/>
                  <a:pt x="0" y="0"/>
                </a:cubicBezTo>
                <a:close/>
              </a:path>
            </a:pathLst>
          </a:custGeom>
          <a:ln>
            <a:extLst>
              <a:ext uri="{C807C97D-BFC1-408E-A445-0C87EB9F89A2}">
                <ask:lineSketchStyleProps xmlns:ask="http://schemas.microsoft.com/office/drawing/2018/sketchyshapes" sd="192360040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spAutoFit/>
          </a:bodyPr>
          <a:lstStyle/>
          <a:p>
            <a:pPr algn="ctr">
              <a:lnSpc>
                <a:spcPts val="2000"/>
              </a:lnSpc>
            </a:pP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Enrolment Form (August) </a:t>
            </a:r>
            <a:r>
              <a:rPr lang="en-US" altLang="zh-TW" sz="1600" b="1" kern="100" dirty="0">
                <a:effectLst/>
                <a:latin typeface="Comic Sans MS" panose="030F0702030302020204" pitchFamily="66" charset="0"/>
                <a:ea typeface="新細明體" panose="02020500000000000000" pitchFamily="18" charset="-120"/>
                <a:cs typeface="Times New Roman" panose="02020603050405020304" pitchFamily="18" charset="0"/>
              </a:rPr>
              <a:t>-</a:t>
            </a: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Laguna city</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TextBox 8">
            <a:extLst>
              <a:ext uri="{FF2B5EF4-FFF2-40B4-BE49-F238E27FC236}">
                <a16:creationId xmlns:a16="http://schemas.microsoft.com/office/drawing/2014/main" id="{83C06F05-1359-4D11-B9EB-2F8ED825EB54}"/>
              </a:ext>
            </a:extLst>
          </p:cNvPr>
          <p:cNvSpPr txBox="1"/>
          <p:nvPr/>
        </p:nvSpPr>
        <p:spPr>
          <a:xfrm>
            <a:off x="2536919" y="412318"/>
            <a:ext cx="2217923" cy="400110"/>
          </a:xfrm>
          <a:custGeom>
            <a:avLst/>
            <a:gdLst>
              <a:gd name="connsiteX0" fmla="*/ 0 w 2217923"/>
              <a:gd name="connsiteY0" fmla="*/ 0 h 400110"/>
              <a:gd name="connsiteX1" fmla="*/ 598839 w 2217923"/>
              <a:gd name="connsiteY1" fmla="*/ 0 h 400110"/>
              <a:gd name="connsiteX2" fmla="*/ 1108962 w 2217923"/>
              <a:gd name="connsiteY2" fmla="*/ 0 h 400110"/>
              <a:gd name="connsiteX3" fmla="*/ 1641263 w 2217923"/>
              <a:gd name="connsiteY3" fmla="*/ 0 h 400110"/>
              <a:gd name="connsiteX4" fmla="*/ 2217923 w 2217923"/>
              <a:gd name="connsiteY4" fmla="*/ 0 h 400110"/>
              <a:gd name="connsiteX5" fmla="*/ 2217923 w 2217923"/>
              <a:gd name="connsiteY5" fmla="*/ 400110 h 400110"/>
              <a:gd name="connsiteX6" fmla="*/ 1707801 w 2217923"/>
              <a:gd name="connsiteY6" fmla="*/ 400110 h 400110"/>
              <a:gd name="connsiteX7" fmla="*/ 1153320 w 2217923"/>
              <a:gd name="connsiteY7" fmla="*/ 400110 h 400110"/>
              <a:gd name="connsiteX8" fmla="*/ 621018 w 2217923"/>
              <a:gd name="connsiteY8" fmla="*/ 400110 h 400110"/>
              <a:gd name="connsiteX9" fmla="*/ 0 w 2217923"/>
              <a:gd name="connsiteY9" fmla="*/ 400110 h 400110"/>
              <a:gd name="connsiteX10" fmla="*/ 0 w 221792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23" h="400110" fill="none" extrusionOk="0">
                <a:moveTo>
                  <a:pt x="0" y="0"/>
                </a:moveTo>
                <a:cubicBezTo>
                  <a:pt x="213452" y="-52707"/>
                  <a:pt x="350420" y="16048"/>
                  <a:pt x="598839" y="0"/>
                </a:cubicBezTo>
                <a:cubicBezTo>
                  <a:pt x="847258" y="-16048"/>
                  <a:pt x="872953" y="43859"/>
                  <a:pt x="1108962" y="0"/>
                </a:cubicBezTo>
                <a:cubicBezTo>
                  <a:pt x="1344971" y="-43859"/>
                  <a:pt x="1458972" y="50271"/>
                  <a:pt x="1641263" y="0"/>
                </a:cubicBezTo>
                <a:cubicBezTo>
                  <a:pt x="1823554" y="-50271"/>
                  <a:pt x="2035095" y="64518"/>
                  <a:pt x="2217923" y="0"/>
                </a:cubicBezTo>
                <a:cubicBezTo>
                  <a:pt x="2227461" y="136353"/>
                  <a:pt x="2182490" y="207034"/>
                  <a:pt x="2217923" y="400110"/>
                </a:cubicBezTo>
                <a:cubicBezTo>
                  <a:pt x="2017013" y="437194"/>
                  <a:pt x="1871699" y="370981"/>
                  <a:pt x="1707801" y="400110"/>
                </a:cubicBezTo>
                <a:cubicBezTo>
                  <a:pt x="1543903" y="429239"/>
                  <a:pt x="1283988" y="357266"/>
                  <a:pt x="1153320" y="400110"/>
                </a:cubicBezTo>
                <a:cubicBezTo>
                  <a:pt x="1022652" y="442954"/>
                  <a:pt x="869565" y="352664"/>
                  <a:pt x="621018" y="400110"/>
                </a:cubicBezTo>
                <a:cubicBezTo>
                  <a:pt x="372471" y="447556"/>
                  <a:pt x="164842" y="383056"/>
                  <a:pt x="0" y="400110"/>
                </a:cubicBezTo>
                <a:cubicBezTo>
                  <a:pt x="-46788" y="275705"/>
                  <a:pt x="3825" y="81112"/>
                  <a:pt x="0" y="0"/>
                </a:cubicBezTo>
                <a:close/>
              </a:path>
              <a:path w="2217923" h="400110" stroke="0" extrusionOk="0">
                <a:moveTo>
                  <a:pt x="0" y="0"/>
                </a:moveTo>
                <a:cubicBezTo>
                  <a:pt x="119519" y="-27439"/>
                  <a:pt x="306719" y="57303"/>
                  <a:pt x="554481" y="0"/>
                </a:cubicBezTo>
                <a:cubicBezTo>
                  <a:pt x="802243" y="-57303"/>
                  <a:pt x="866632" y="37508"/>
                  <a:pt x="1108962" y="0"/>
                </a:cubicBezTo>
                <a:cubicBezTo>
                  <a:pt x="1351292" y="-37508"/>
                  <a:pt x="1578546" y="15053"/>
                  <a:pt x="1707801" y="0"/>
                </a:cubicBezTo>
                <a:cubicBezTo>
                  <a:pt x="1837056" y="-15053"/>
                  <a:pt x="1974580" y="8447"/>
                  <a:pt x="2217923" y="0"/>
                </a:cubicBezTo>
                <a:cubicBezTo>
                  <a:pt x="2238778" y="141267"/>
                  <a:pt x="2173962" y="311337"/>
                  <a:pt x="2217923" y="400110"/>
                </a:cubicBezTo>
                <a:cubicBezTo>
                  <a:pt x="1947797" y="416332"/>
                  <a:pt x="1875275" y="335199"/>
                  <a:pt x="1619084" y="400110"/>
                </a:cubicBezTo>
                <a:cubicBezTo>
                  <a:pt x="1362893" y="465021"/>
                  <a:pt x="1213738" y="384073"/>
                  <a:pt x="1108962" y="400110"/>
                </a:cubicBezTo>
                <a:cubicBezTo>
                  <a:pt x="1004186" y="416147"/>
                  <a:pt x="717710" y="360527"/>
                  <a:pt x="598839" y="400110"/>
                </a:cubicBezTo>
                <a:cubicBezTo>
                  <a:pt x="479968" y="439693"/>
                  <a:pt x="212498" y="397718"/>
                  <a:pt x="0" y="400110"/>
                </a:cubicBezTo>
                <a:cubicBezTo>
                  <a:pt x="-15703" y="286556"/>
                  <a:pt x="39917" y="157307"/>
                  <a:pt x="0" y="0"/>
                </a:cubicBezTo>
                <a:close/>
              </a:path>
            </a:pathLst>
          </a:custGeom>
          <a:ln>
            <a:extLst>
              <a:ext uri="{C807C97D-BFC1-408E-A445-0C87EB9F89A2}">
                <ask:lineSketchStyleProps xmlns:ask="http://schemas.microsoft.com/office/drawing/2018/sketchyshapes" sd="303032669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HK" sz="2000" dirty="0">
                <a:latin typeface="Think" panose="02000500000000000000" pitchFamily="2" charset="0"/>
              </a:rPr>
              <a:t>Summer Fun 202</a:t>
            </a:r>
            <a:r>
              <a:rPr lang="en-HK" dirty="0">
                <a:latin typeface="Think" panose="02000500000000000000" pitchFamily="2" charset="0"/>
              </a:rPr>
              <a:t>3</a:t>
            </a:r>
          </a:p>
        </p:txBody>
      </p:sp>
      <p:cxnSp>
        <p:nvCxnSpPr>
          <p:cNvPr id="11" name="Straight Arrow Connector 10">
            <a:extLst>
              <a:ext uri="{FF2B5EF4-FFF2-40B4-BE49-F238E27FC236}">
                <a16:creationId xmlns:a16="http://schemas.microsoft.com/office/drawing/2014/main" id="{4EDCB32D-3FA1-46E8-AB6F-494C3D25F898}"/>
              </a:ext>
            </a:extLst>
          </p:cNvPr>
          <p:cNvCxnSpPr>
            <a:cxnSpLocks/>
          </p:cNvCxnSpPr>
          <p:nvPr/>
        </p:nvCxnSpPr>
        <p:spPr>
          <a:xfrm>
            <a:off x="167564" y="-57695"/>
            <a:ext cx="0" cy="10002114"/>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Scissors">
            <a:extLst>
              <a:ext uri="{FF2B5EF4-FFF2-40B4-BE49-F238E27FC236}">
                <a16:creationId xmlns:a16="http://schemas.microsoft.com/office/drawing/2014/main" id="{3D7D186F-D7C3-4497-8907-6A6174101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5383">
            <a:off x="-15622" y="814601"/>
            <a:ext cx="438906" cy="438906"/>
          </a:xfrm>
          <a:prstGeom prst="rect">
            <a:avLst/>
          </a:prstGeom>
        </p:spPr>
      </p:pic>
    </p:spTree>
    <p:extLst>
      <p:ext uri="{BB962C8B-B14F-4D97-AF65-F5344CB8AC3E}">
        <p14:creationId xmlns:p14="http://schemas.microsoft.com/office/powerpoint/2010/main" val="177993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06C5A-CCD5-4C33-98F2-88CA3F40B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2"/>
            <a:ext cx="6858000" cy="9969500"/>
          </a:xfrm>
          <a:prstGeom prst="rect">
            <a:avLst/>
          </a:prstGeom>
        </p:spPr>
      </p:pic>
      <p:sp>
        <p:nvSpPr>
          <p:cNvPr id="7" name="Text Box 23">
            <a:extLst>
              <a:ext uri="{FF2B5EF4-FFF2-40B4-BE49-F238E27FC236}">
                <a16:creationId xmlns:a16="http://schemas.microsoft.com/office/drawing/2014/main" id="{489131D9-D2E3-4A46-93AF-50E5DF419E9E}"/>
              </a:ext>
            </a:extLst>
          </p:cNvPr>
          <p:cNvSpPr txBox="1">
            <a:spLocks noChangeArrowheads="1"/>
          </p:cNvSpPr>
          <p:nvPr/>
        </p:nvSpPr>
        <p:spPr bwMode="auto">
          <a:xfrm>
            <a:off x="365201" y="0"/>
            <a:ext cx="638873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000" b="1" kern="100" dirty="0">
                <a:effectLst/>
                <a:latin typeface="Calibri" panose="020F0502020204030204" pitchFamily="34" charset="0"/>
                <a:ea typeface="標楷體" panose="03000509000000000000" pitchFamily="65" charset="-120"/>
                <a:cs typeface="Times New Roman" panose="02020603050405020304" pitchFamily="18" charset="0"/>
              </a:rPr>
              <a:t>Think International Educational Services Limited</a:t>
            </a:r>
            <a:endParaRPr lang="en-HK"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Text Box 26">
            <a:extLst>
              <a:ext uri="{FF2B5EF4-FFF2-40B4-BE49-F238E27FC236}">
                <a16:creationId xmlns:a16="http://schemas.microsoft.com/office/drawing/2014/main" id="{E6D765D7-3B16-46BB-AB09-7365128D943E}"/>
              </a:ext>
            </a:extLst>
          </p:cNvPr>
          <p:cNvSpPr txBox="1">
            <a:spLocks noChangeArrowheads="1"/>
          </p:cNvSpPr>
          <p:nvPr/>
        </p:nvSpPr>
        <p:spPr bwMode="auto">
          <a:xfrm>
            <a:off x="1243107" y="1713494"/>
            <a:ext cx="4841050" cy="338234"/>
          </a:xfrm>
          <a:custGeom>
            <a:avLst/>
            <a:gdLst>
              <a:gd name="connsiteX0" fmla="*/ 0 w 4841050"/>
              <a:gd name="connsiteY0" fmla="*/ 0 h 338234"/>
              <a:gd name="connsiteX1" fmla="*/ 489484 w 4841050"/>
              <a:gd name="connsiteY1" fmla="*/ 0 h 338234"/>
              <a:gd name="connsiteX2" fmla="*/ 882147 w 4841050"/>
              <a:gd name="connsiteY2" fmla="*/ 0 h 338234"/>
              <a:gd name="connsiteX3" fmla="*/ 1516862 w 4841050"/>
              <a:gd name="connsiteY3" fmla="*/ 0 h 338234"/>
              <a:gd name="connsiteX4" fmla="*/ 2103167 w 4841050"/>
              <a:gd name="connsiteY4" fmla="*/ 0 h 338234"/>
              <a:gd name="connsiteX5" fmla="*/ 2737883 w 4841050"/>
              <a:gd name="connsiteY5" fmla="*/ 0 h 338234"/>
              <a:gd name="connsiteX6" fmla="*/ 3324188 w 4841050"/>
              <a:gd name="connsiteY6" fmla="*/ 0 h 338234"/>
              <a:gd name="connsiteX7" fmla="*/ 3716851 w 4841050"/>
              <a:gd name="connsiteY7" fmla="*/ 0 h 338234"/>
              <a:gd name="connsiteX8" fmla="*/ 4109514 w 4841050"/>
              <a:gd name="connsiteY8" fmla="*/ 0 h 338234"/>
              <a:gd name="connsiteX9" fmla="*/ 4841050 w 4841050"/>
              <a:gd name="connsiteY9" fmla="*/ 0 h 338234"/>
              <a:gd name="connsiteX10" fmla="*/ 4841050 w 4841050"/>
              <a:gd name="connsiteY10" fmla="*/ 338234 h 338234"/>
              <a:gd name="connsiteX11" fmla="*/ 4303156 w 4841050"/>
              <a:gd name="connsiteY11" fmla="*/ 338234 h 338234"/>
              <a:gd name="connsiteX12" fmla="*/ 3910493 w 4841050"/>
              <a:gd name="connsiteY12" fmla="*/ 338234 h 338234"/>
              <a:gd name="connsiteX13" fmla="*/ 3469419 w 4841050"/>
              <a:gd name="connsiteY13" fmla="*/ 338234 h 338234"/>
              <a:gd name="connsiteX14" fmla="*/ 2883114 w 4841050"/>
              <a:gd name="connsiteY14" fmla="*/ 338234 h 338234"/>
              <a:gd name="connsiteX15" fmla="*/ 2393630 w 4841050"/>
              <a:gd name="connsiteY15" fmla="*/ 338234 h 338234"/>
              <a:gd name="connsiteX16" fmla="*/ 1758915 w 4841050"/>
              <a:gd name="connsiteY16" fmla="*/ 338234 h 338234"/>
              <a:gd name="connsiteX17" fmla="*/ 1221020 w 4841050"/>
              <a:gd name="connsiteY17" fmla="*/ 338234 h 338234"/>
              <a:gd name="connsiteX18" fmla="*/ 683126 w 4841050"/>
              <a:gd name="connsiteY18" fmla="*/ 338234 h 338234"/>
              <a:gd name="connsiteX19" fmla="*/ 0 w 4841050"/>
              <a:gd name="connsiteY19" fmla="*/ 338234 h 338234"/>
              <a:gd name="connsiteX20" fmla="*/ 0 w 4841050"/>
              <a:gd name="connsiteY20" fmla="*/ 0 h 3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1050" h="338234" fill="none" extrusionOk="0">
                <a:moveTo>
                  <a:pt x="0" y="0"/>
                </a:moveTo>
                <a:cubicBezTo>
                  <a:pt x="166012" y="-31688"/>
                  <a:pt x="383919" y="890"/>
                  <a:pt x="489484" y="0"/>
                </a:cubicBezTo>
                <a:cubicBezTo>
                  <a:pt x="595049" y="-890"/>
                  <a:pt x="723708" y="40638"/>
                  <a:pt x="882147" y="0"/>
                </a:cubicBezTo>
                <a:cubicBezTo>
                  <a:pt x="1040586" y="-40638"/>
                  <a:pt x="1319753" y="61523"/>
                  <a:pt x="1516862" y="0"/>
                </a:cubicBezTo>
                <a:cubicBezTo>
                  <a:pt x="1713971" y="-61523"/>
                  <a:pt x="1887196" y="67117"/>
                  <a:pt x="2103167" y="0"/>
                </a:cubicBezTo>
                <a:cubicBezTo>
                  <a:pt x="2319139" y="-67117"/>
                  <a:pt x="2436946" y="20557"/>
                  <a:pt x="2737883" y="0"/>
                </a:cubicBezTo>
                <a:cubicBezTo>
                  <a:pt x="3038820" y="-20557"/>
                  <a:pt x="3178316" y="36557"/>
                  <a:pt x="3324188" y="0"/>
                </a:cubicBezTo>
                <a:cubicBezTo>
                  <a:pt x="3470061" y="-36557"/>
                  <a:pt x="3619939" y="272"/>
                  <a:pt x="3716851" y="0"/>
                </a:cubicBezTo>
                <a:cubicBezTo>
                  <a:pt x="3813763" y="-272"/>
                  <a:pt x="3917951" y="44063"/>
                  <a:pt x="4109514" y="0"/>
                </a:cubicBezTo>
                <a:cubicBezTo>
                  <a:pt x="4301077" y="-44063"/>
                  <a:pt x="4512094" y="2479"/>
                  <a:pt x="4841050" y="0"/>
                </a:cubicBezTo>
                <a:cubicBezTo>
                  <a:pt x="4851510" y="166530"/>
                  <a:pt x="4806540" y="240014"/>
                  <a:pt x="4841050" y="338234"/>
                </a:cubicBezTo>
                <a:cubicBezTo>
                  <a:pt x="4618409" y="397855"/>
                  <a:pt x="4541201" y="299901"/>
                  <a:pt x="4303156" y="338234"/>
                </a:cubicBezTo>
                <a:cubicBezTo>
                  <a:pt x="4065111" y="376567"/>
                  <a:pt x="4103645" y="307562"/>
                  <a:pt x="3910493" y="338234"/>
                </a:cubicBezTo>
                <a:cubicBezTo>
                  <a:pt x="3717341" y="368906"/>
                  <a:pt x="3647796" y="301260"/>
                  <a:pt x="3469419" y="338234"/>
                </a:cubicBezTo>
                <a:cubicBezTo>
                  <a:pt x="3291042" y="375208"/>
                  <a:pt x="3097049" y="293867"/>
                  <a:pt x="2883114" y="338234"/>
                </a:cubicBezTo>
                <a:cubicBezTo>
                  <a:pt x="2669180" y="382601"/>
                  <a:pt x="2605716" y="297505"/>
                  <a:pt x="2393630" y="338234"/>
                </a:cubicBezTo>
                <a:cubicBezTo>
                  <a:pt x="2181544" y="378963"/>
                  <a:pt x="2073928" y="320588"/>
                  <a:pt x="1758915" y="338234"/>
                </a:cubicBezTo>
                <a:cubicBezTo>
                  <a:pt x="1443903" y="355880"/>
                  <a:pt x="1394932" y="316147"/>
                  <a:pt x="1221020" y="338234"/>
                </a:cubicBezTo>
                <a:cubicBezTo>
                  <a:pt x="1047108" y="360321"/>
                  <a:pt x="891074" y="325112"/>
                  <a:pt x="683126" y="338234"/>
                </a:cubicBezTo>
                <a:cubicBezTo>
                  <a:pt x="475178" y="351356"/>
                  <a:pt x="152573" y="325968"/>
                  <a:pt x="0" y="338234"/>
                </a:cubicBezTo>
                <a:cubicBezTo>
                  <a:pt x="-5078" y="240976"/>
                  <a:pt x="18564" y="74554"/>
                  <a:pt x="0" y="0"/>
                </a:cubicBezTo>
                <a:close/>
              </a:path>
              <a:path w="4841050" h="338234" stroke="0" extrusionOk="0">
                <a:moveTo>
                  <a:pt x="0" y="0"/>
                </a:moveTo>
                <a:cubicBezTo>
                  <a:pt x="162372" y="-50025"/>
                  <a:pt x="260527" y="37823"/>
                  <a:pt x="489484" y="0"/>
                </a:cubicBezTo>
                <a:cubicBezTo>
                  <a:pt x="718441" y="-37823"/>
                  <a:pt x="839613" y="22661"/>
                  <a:pt x="930557" y="0"/>
                </a:cubicBezTo>
                <a:cubicBezTo>
                  <a:pt x="1021501" y="-22661"/>
                  <a:pt x="1315029" y="55563"/>
                  <a:pt x="1516862" y="0"/>
                </a:cubicBezTo>
                <a:cubicBezTo>
                  <a:pt x="1718696" y="-55563"/>
                  <a:pt x="1899461" y="28507"/>
                  <a:pt x="2151578" y="0"/>
                </a:cubicBezTo>
                <a:cubicBezTo>
                  <a:pt x="2403695" y="-28507"/>
                  <a:pt x="2602941" y="28899"/>
                  <a:pt x="2737883" y="0"/>
                </a:cubicBezTo>
                <a:cubicBezTo>
                  <a:pt x="2872826" y="-28899"/>
                  <a:pt x="3067372" y="24674"/>
                  <a:pt x="3275777" y="0"/>
                </a:cubicBezTo>
                <a:cubicBezTo>
                  <a:pt x="3484182" y="-24674"/>
                  <a:pt x="3703125" y="12588"/>
                  <a:pt x="3910493" y="0"/>
                </a:cubicBezTo>
                <a:cubicBezTo>
                  <a:pt x="4117861" y="-12588"/>
                  <a:pt x="4469051" y="109761"/>
                  <a:pt x="4841050" y="0"/>
                </a:cubicBezTo>
                <a:cubicBezTo>
                  <a:pt x="4878852" y="75061"/>
                  <a:pt x="4814986" y="174836"/>
                  <a:pt x="4841050" y="338234"/>
                </a:cubicBezTo>
                <a:cubicBezTo>
                  <a:pt x="4745286" y="381100"/>
                  <a:pt x="4522935" y="337461"/>
                  <a:pt x="4399977" y="338234"/>
                </a:cubicBezTo>
                <a:cubicBezTo>
                  <a:pt x="4277019" y="339007"/>
                  <a:pt x="3972949" y="280044"/>
                  <a:pt x="3813672" y="338234"/>
                </a:cubicBezTo>
                <a:cubicBezTo>
                  <a:pt x="3654396" y="396424"/>
                  <a:pt x="3525488" y="290318"/>
                  <a:pt x="3324188" y="338234"/>
                </a:cubicBezTo>
                <a:cubicBezTo>
                  <a:pt x="3122888" y="386150"/>
                  <a:pt x="2817541" y="292594"/>
                  <a:pt x="2689472" y="338234"/>
                </a:cubicBezTo>
                <a:cubicBezTo>
                  <a:pt x="2561403" y="383874"/>
                  <a:pt x="2269396" y="278715"/>
                  <a:pt x="2151578" y="338234"/>
                </a:cubicBezTo>
                <a:cubicBezTo>
                  <a:pt x="2033760" y="397753"/>
                  <a:pt x="1843217" y="291862"/>
                  <a:pt x="1565273" y="338234"/>
                </a:cubicBezTo>
                <a:cubicBezTo>
                  <a:pt x="1287330" y="384606"/>
                  <a:pt x="1195136" y="313941"/>
                  <a:pt x="1027378" y="338234"/>
                </a:cubicBezTo>
                <a:cubicBezTo>
                  <a:pt x="859621" y="362527"/>
                  <a:pt x="637839" y="304277"/>
                  <a:pt x="537894" y="338234"/>
                </a:cubicBezTo>
                <a:cubicBezTo>
                  <a:pt x="437949" y="372191"/>
                  <a:pt x="183945" y="335789"/>
                  <a:pt x="0" y="338234"/>
                </a:cubicBezTo>
                <a:cubicBezTo>
                  <a:pt x="-27754" y="196041"/>
                  <a:pt x="5587" y="168073"/>
                  <a:pt x="0" y="0"/>
                </a:cubicBezTo>
                <a:close/>
              </a:path>
            </a:pathLst>
          </a:custGeom>
          <a:ln>
            <a:extLst>
              <a:ext uri="{C807C97D-BFC1-408E-A445-0C87EB9F89A2}">
                <ask:lineSketchStyleProps xmlns:ask="http://schemas.microsoft.com/office/drawing/2018/sketchyshapes" sd="192360040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spAutoFit/>
          </a:bodyPr>
          <a:lstStyle/>
          <a:p>
            <a:pPr algn="ctr">
              <a:lnSpc>
                <a:spcPts val="2000"/>
              </a:lnSpc>
            </a:pP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Enrolment Form (August) </a:t>
            </a:r>
            <a:r>
              <a:rPr lang="en-US" altLang="zh-TW" sz="1600" b="1" kern="100" dirty="0">
                <a:effectLst/>
                <a:latin typeface="Comic Sans MS" panose="030F0702030302020204" pitchFamily="66" charset="0"/>
                <a:ea typeface="新細明體" panose="02020500000000000000" pitchFamily="18" charset="-120"/>
                <a:cs typeface="Times New Roman" panose="02020603050405020304" pitchFamily="18" charset="0"/>
              </a:rPr>
              <a:t>-</a:t>
            </a: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Laguna city</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TextBox 8">
            <a:extLst>
              <a:ext uri="{FF2B5EF4-FFF2-40B4-BE49-F238E27FC236}">
                <a16:creationId xmlns:a16="http://schemas.microsoft.com/office/drawing/2014/main" id="{83C06F05-1359-4D11-B9EB-2F8ED825EB54}"/>
              </a:ext>
            </a:extLst>
          </p:cNvPr>
          <p:cNvSpPr txBox="1"/>
          <p:nvPr/>
        </p:nvSpPr>
        <p:spPr>
          <a:xfrm>
            <a:off x="2320038" y="880529"/>
            <a:ext cx="2217923" cy="400110"/>
          </a:xfrm>
          <a:custGeom>
            <a:avLst/>
            <a:gdLst>
              <a:gd name="connsiteX0" fmla="*/ 0 w 2217923"/>
              <a:gd name="connsiteY0" fmla="*/ 0 h 400110"/>
              <a:gd name="connsiteX1" fmla="*/ 598839 w 2217923"/>
              <a:gd name="connsiteY1" fmla="*/ 0 h 400110"/>
              <a:gd name="connsiteX2" fmla="*/ 1108962 w 2217923"/>
              <a:gd name="connsiteY2" fmla="*/ 0 h 400110"/>
              <a:gd name="connsiteX3" fmla="*/ 1641263 w 2217923"/>
              <a:gd name="connsiteY3" fmla="*/ 0 h 400110"/>
              <a:gd name="connsiteX4" fmla="*/ 2217923 w 2217923"/>
              <a:gd name="connsiteY4" fmla="*/ 0 h 400110"/>
              <a:gd name="connsiteX5" fmla="*/ 2217923 w 2217923"/>
              <a:gd name="connsiteY5" fmla="*/ 400110 h 400110"/>
              <a:gd name="connsiteX6" fmla="*/ 1707801 w 2217923"/>
              <a:gd name="connsiteY6" fmla="*/ 400110 h 400110"/>
              <a:gd name="connsiteX7" fmla="*/ 1153320 w 2217923"/>
              <a:gd name="connsiteY7" fmla="*/ 400110 h 400110"/>
              <a:gd name="connsiteX8" fmla="*/ 621018 w 2217923"/>
              <a:gd name="connsiteY8" fmla="*/ 400110 h 400110"/>
              <a:gd name="connsiteX9" fmla="*/ 0 w 2217923"/>
              <a:gd name="connsiteY9" fmla="*/ 400110 h 400110"/>
              <a:gd name="connsiteX10" fmla="*/ 0 w 221792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23" h="400110" fill="none" extrusionOk="0">
                <a:moveTo>
                  <a:pt x="0" y="0"/>
                </a:moveTo>
                <a:cubicBezTo>
                  <a:pt x="213452" y="-52707"/>
                  <a:pt x="350420" y="16048"/>
                  <a:pt x="598839" y="0"/>
                </a:cubicBezTo>
                <a:cubicBezTo>
                  <a:pt x="847258" y="-16048"/>
                  <a:pt x="872953" y="43859"/>
                  <a:pt x="1108962" y="0"/>
                </a:cubicBezTo>
                <a:cubicBezTo>
                  <a:pt x="1344971" y="-43859"/>
                  <a:pt x="1458972" y="50271"/>
                  <a:pt x="1641263" y="0"/>
                </a:cubicBezTo>
                <a:cubicBezTo>
                  <a:pt x="1823554" y="-50271"/>
                  <a:pt x="2035095" y="64518"/>
                  <a:pt x="2217923" y="0"/>
                </a:cubicBezTo>
                <a:cubicBezTo>
                  <a:pt x="2227461" y="136353"/>
                  <a:pt x="2182490" y="207034"/>
                  <a:pt x="2217923" y="400110"/>
                </a:cubicBezTo>
                <a:cubicBezTo>
                  <a:pt x="2017013" y="437194"/>
                  <a:pt x="1871699" y="370981"/>
                  <a:pt x="1707801" y="400110"/>
                </a:cubicBezTo>
                <a:cubicBezTo>
                  <a:pt x="1543903" y="429239"/>
                  <a:pt x="1283988" y="357266"/>
                  <a:pt x="1153320" y="400110"/>
                </a:cubicBezTo>
                <a:cubicBezTo>
                  <a:pt x="1022652" y="442954"/>
                  <a:pt x="869565" y="352664"/>
                  <a:pt x="621018" y="400110"/>
                </a:cubicBezTo>
                <a:cubicBezTo>
                  <a:pt x="372471" y="447556"/>
                  <a:pt x="164842" y="383056"/>
                  <a:pt x="0" y="400110"/>
                </a:cubicBezTo>
                <a:cubicBezTo>
                  <a:pt x="-46788" y="275705"/>
                  <a:pt x="3825" y="81112"/>
                  <a:pt x="0" y="0"/>
                </a:cubicBezTo>
                <a:close/>
              </a:path>
              <a:path w="2217923" h="400110" stroke="0" extrusionOk="0">
                <a:moveTo>
                  <a:pt x="0" y="0"/>
                </a:moveTo>
                <a:cubicBezTo>
                  <a:pt x="119519" y="-27439"/>
                  <a:pt x="306719" y="57303"/>
                  <a:pt x="554481" y="0"/>
                </a:cubicBezTo>
                <a:cubicBezTo>
                  <a:pt x="802243" y="-57303"/>
                  <a:pt x="866632" y="37508"/>
                  <a:pt x="1108962" y="0"/>
                </a:cubicBezTo>
                <a:cubicBezTo>
                  <a:pt x="1351292" y="-37508"/>
                  <a:pt x="1578546" y="15053"/>
                  <a:pt x="1707801" y="0"/>
                </a:cubicBezTo>
                <a:cubicBezTo>
                  <a:pt x="1837056" y="-15053"/>
                  <a:pt x="1974580" y="8447"/>
                  <a:pt x="2217923" y="0"/>
                </a:cubicBezTo>
                <a:cubicBezTo>
                  <a:pt x="2238778" y="141267"/>
                  <a:pt x="2173962" y="311337"/>
                  <a:pt x="2217923" y="400110"/>
                </a:cubicBezTo>
                <a:cubicBezTo>
                  <a:pt x="1947797" y="416332"/>
                  <a:pt x="1875275" y="335199"/>
                  <a:pt x="1619084" y="400110"/>
                </a:cubicBezTo>
                <a:cubicBezTo>
                  <a:pt x="1362893" y="465021"/>
                  <a:pt x="1213738" y="384073"/>
                  <a:pt x="1108962" y="400110"/>
                </a:cubicBezTo>
                <a:cubicBezTo>
                  <a:pt x="1004186" y="416147"/>
                  <a:pt x="717710" y="360527"/>
                  <a:pt x="598839" y="400110"/>
                </a:cubicBezTo>
                <a:cubicBezTo>
                  <a:pt x="479968" y="439693"/>
                  <a:pt x="212498" y="397718"/>
                  <a:pt x="0" y="400110"/>
                </a:cubicBezTo>
                <a:cubicBezTo>
                  <a:pt x="-15703" y="286556"/>
                  <a:pt x="39917" y="157307"/>
                  <a:pt x="0" y="0"/>
                </a:cubicBezTo>
                <a:close/>
              </a:path>
            </a:pathLst>
          </a:custGeom>
          <a:ln>
            <a:extLst>
              <a:ext uri="{C807C97D-BFC1-408E-A445-0C87EB9F89A2}">
                <ask:lineSketchStyleProps xmlns:ask="http://schemas.microsoft.com/office/drawing/2018/sketchyshapes" sd="303032669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HK" sz="2000" dirty="0">
                <a:latin typeface="Think" panose="02000500000000000000" pitchFamily="2" charset="0"/>
              </a:rPr>
              <a:t>Summer Fun 2023</a:t>
            </a:r>
            <a:endParaRPr lang="en-HK" dirty="0">
              <a:latin typeface="Think" panose="02000500000000000000" pitchFamily="2" charset="0"/>
            </a:endParaRPr>
          </a:p>
        </p:txBody>
      </p:sp>
      <p:sp>
        <p:nvSpPr>
          <p:cNvPr id="10" name="TextBox 9">
            <a:extLst>
              <a:ext uri="{FF2B5EF4-FFF2-40B4-BE49-F238E27FC236}">
                <a16:creationId xmlns:a16="http://schemas.microsoft.com/office/drawing/2014/main" id="{E1924E48-CFDD-4B6C-A6CE-5AC6F9719CD5}"/>
              </a:ext>
            </a:extLst>
          </p:cNvPr>
          <p:cNvSpPr txBox="1"/>
          <p:nvPr/>
        </p:nvSpPr>
        <p:spPr>
          <a:xfrm>
            <a:off x="234631" y="2806416"/>
            <a:ext cx="6388735" cy="5386090"/>
          </a:xfrm>
          <a:prstGeom prst="rect">
            <a:avLst/>
          </a:prstGeom>
          <a:noFill/>
        </p:spPr>
        <p:txBody>
          <a:bodyPr wrap="square" rtlCol="0">
            <a:spAutoFit/>
          </a:bodyPr>
          <a:lstStyle/>
          <a:p>
            <a:pPr lvl="0" algn="just" defTabSz="914400" eaLnBrk="0" fontAlgn="base" hangingPunct="0">
              <a:lnSpc>
                <a:spcPts val="3000"/>
              </a:lnSpc>
              <a:spcBef>
                <a:spcPct val="0"/>
              </a:spcBef>
              <a:spcAft>
                <a:spcPct val="0"/>
              </a:spcAft>
              <a:tabLst>
                <a:tab pos="304800" algn="l"/>
              </a:tabLst>
            </a:pPr>
            <a:r>
              <a:rPr lang="en-US" altLang="zh-HK" sz="1600" u="sng" dirty="0">
                <a:solidFill>
                  <a:srgbClr val="000000"/>
                </a:solidFill>
                <a:latin typeface="Think" panose="02000500000000000000" pitchFamily="2" charset="0"/>
                <a:cs typeface="Calibri" panose="020F0502020204030204" pitchFamily="34" charset="0"/>
                <a:sym typeface="Wingdings" panose="05000000000000000000" pitchFamily="2" charset="2"/>
              </a:rPr>
              <a:t>Enrolment and </a:t>
            </a:r>
            <a:r>
              <a:rPr lang="en-US" altLang="zh-HK" sz="1600" u="sng" dirty="0" err="1">
                <a:solidFill>
                  <a:srgbClr val="000000"/>
                </a:solidFill>
                <a:latin typeface="Think" panose="02000500000000000000" pitchFamily="2" charset="0"/>
                <a:cs typeface="Calibri" panose="020F0502020204030204" pitchFamily="34" charset="0"/>
                <a:sym typeface="Wingdings" panose="05000000000000000000" pitchFamily="2" charset="2"/>
              </a:rPr>
              <a:t>Programme</a:t>
            </a:r>
            <a:r>
              <a:rPr lang="en-US" altLang="zh-HK" sz="1600" u="sng" dirty="0">
                <a:solidFill>
                  <a:srgbClr val="000000"/>
                </a:solidFill>
                <a:latin typeface="Think" panose="02000500000000000000" pitchFamily="2" charset="0"/>
                <a:cs typeface="Calibri" panose="020F0502020204030204" pitchFamily="34" charset="0"/>
                <a:sym typeface="Wingdings" panose="05000000000000000000" pitchFamily="2" charset="2"/>
              </a:rPr>
              <a:t> Regulations</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All fees paid are non-refundable, and no make up class for absentee.</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For when Typhoon No. 3 and Red Rainstorms or higher are hoisted, the lesson will be cancelled without compensation.</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If the Red / Black rainstorm signal is in effect while the kindergarten is in session, children will continue their session at school</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Children that have fever or not feeling well are encouraged to stay home and rest. </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just"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r>
              <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rPr>
              <a:t>G/F, Phase 3, Laguna City, 99 Cha Kwo Ling Road, Kowloon. </a:t>
            </a:r>
          </a:p>
          <a:p>
            <a:pPr lvl="0" algn="ctr" defTabSz="914400" eaLnBrk="0" fontAlgn="base" hangingPunct="0">
              <a:spcBef>
                <a:spcPct val="0"/>
              </a:spcBef>
              <a:spcAft>
                <a:spcPct val="0"/>
              </a:spcAft>
              <a:tabLst>
                <a:tab pos="304800" algn="l"/>
              </a:tabLst>
            </a:pPr>
            <a:r>
              <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rPr>
              <a:t>Tel: 27274747  www.think.edu.hk</a:t>
            </a:r>
            <a:endPar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90899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TotalTime>
  <Words>1760</Words>
  <Application>Microsoft Office PowerPoint</Application>
  <PresentationFormat>A4 Paper (210x297 mm)</PresentationFormat>
  <Paragraphs>302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Comic Sans MS</vt:lpstr>
      <vt:lpstr>Curlz MT</vt:lpstr>
      <vt:lpstr>Think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TIK LC1</dc:creator>
  <cp:lastModifiedBy>TIK LC2</cp:lastModifiedBy>
  <cp:revision>51</cp:revision>
  <cp:lastPrinted>2023-04-15T03:59:50Z</cp:lastPrinted>
  <dcterms:created xsi:type="dcterms:W3CDTF">2021-03-17T03:07:52Z</dcterms:created>
  <dcterms:modified xsi:type="dcterms:W3CDTF">2023-04-15T04:03:04Z</dcterms:modified>
</cp:coreProperties>
</file>